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68" r:id="rId2"/>
    <p:sldId id="266" r:id="rId3"/>
    <p:sldId id="270" r:id="rId4"/>
    <p:sldId id="277" r:id="rId5"/>
    <p:sldId id="279" r:id="rId6"/>
    <p:sldId id="282" r:id="rId7"/>
    <p:sldId id="285" r:id="rId8"/>
    <p:sldId id="287" r:id="rId9"/>
    <p:sldId id="289" r:id="rId10"/>
    <p:sldId id="290" r:id="rId11"/>
    <p:sldId id="291" r:id="rId12"/>
    <p:sldId id="292" r:id="rId13"/>
    <p:sldId id="293" r:id="rId14"/>
    <p:sldId id="300" r:id="rId15"/>
    <p:sldId id="294" r:id="rId16"/>
    <p:sldId id="295" r:id="rId17"/>
    <p:sldId id="296" r:id="rId18"/>
    <p:sldId id="298" r:id="rId19"/>
    <p:sldId id="301" r:id="rId20"/>
    <p:sldId id="303" r:id="rId21"/>
    <p:sldId id="304" r:id="rId22"/>
    <p:sldId id="299" r:id="rId2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tterman, Megan" initials="CM" lastIdx="5" clrIdx="0">
    <p:extLst/>
  </p:cmAuthor>
  <p:cmAuthor id="2" name="Faherty, Kirsten" initials="KI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71"/>
    <a:srgbClr val="5F5F5F"/>
    <a:srgbClr val="005172"/>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714" autoAdjust="0"/>
    <p:restoredTop sz="82854" autoAdjust="0"/>
  </p:normalViewPr>
  <p:slideViewPr>
    <p:cSldViewPr>
      <p:cViewPr varScale="1">
        <p:scale>
          <a:sx n="84" d="100"/>
          <a:sy n="84" d="100"/>
        </p:scale>
        <p:origin x="96" y="1014"/>
      </p:cViewPr>
      <p:guideLst>
        <p:guide orient="horz" pos="2160"/>
        <p:guide pos="2880"/>
      </p:guideLst>
    </p:cSldViewPr>
  </p:slideViewPr>
  <p:outlineViewPr>
    <p:cViewPr>
      <p:scale>
        <a:sx n="33" d="100"/>
        <a:sy n="33" d="100"/>
      </p:scale>
      <p:origin x="0" y="482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4-06T11:12:54.662" idx="2">
    <p:pos x="315" y="209"/>
    <p:text>Need to get permission to use this picture. I could not find a golden corral on Getty (our image licensing company), but found this nondescript restaurant that may work.</p:text>
    <p:extLst mod="1">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4-06T11:39:15.900" idx="3">
    <p:pos x="4180" y="624"/>
    <p:text>I can find a different house picture depending on what you are hoping to illustrate.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3A4F37D2-3ABF-47DE-A9B9-383343A2C30D}" type="datetimeFigureOut">
              <a:rPr lang="en-US" smtClean="0"/>
              <a:t>2/16/2018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5097E4B3-1196-4ABA-B3A4-468298DC58C1}" type="slidenum">
              <a:rPr lang="en-US" smtClean="0"/>
              <a:t>‹#›</a:t>
            </a:fld>
            <a:endParaRPr lang="en-US"/>
          </a:p>
        </p:txBody>
      </p:sp>
    </p:spTree>
    <p:extLst>
      <p:ext uri="{BB962C8B-B14F-4D97-AF65-F5344CB8AC3E}">
        <p14:creationId xmlns:p14="http://schemas.microsoft.com/office/powerpoint/2010/main" val="2585951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Transfer is an agreement whereby responsibility for payment of specified losses will be shifted from one party to another</a:t>
            </a:r>
          </a:p>
          <a:p>
            <a:pPr>
              <a:buFontTx/>
              <a:buChar char="•"/>
            </a:pPr>
            <a:r>
              <a:rPr lang="en-US" dirty="0" smtClean="0"/>
              <a:t> The higher tier transfers its responsibility to pay losses to the lower tier</a:t>
            </a:r>
          </a:p>
          <a:p>
            <a:pPr>
              <a:buFontTx/>
              <a:buChar char="•"/>
            </a:pPr>
            <a:r>
              <a:rPr lang="en-US" dirty="0" smtClean="0"/>
              <a:t> The lower tier assumes the responsibility to pay losses of the higher tier</a:t>
            </a:r>
          </a:p>
          <a:p>
            <a:r>
              <a:rPr lang="en-US" dirty="0" smtClean="0"/>
              <a:t>The higher tier shifts risk to the lower tier because the lower tier is the party with the most control over the risk</a:t>
            </a:r>
          </a:p>
          <a:p>
            <a:r>
              <a:rPr lang="en-US" dirty="0" smtClean="0"/>
              <a:t>Risk transfer can, and should, occur at all levels.  Someone is always shifting their loss to someone else</a:t>
            </a:r>
            <a:endParaRPr lang="en-US" dirty="0"/>
          </a:p>
        </p:txBody>
      </p:sp>
      <p:sp>
        <p:nvSpPr>
          <p:cNvPr id="4" name="Slide Number Placeholder 3"/>
          <p:cNvSpPr>
            <a:spLocks noGrp="1"/>
          </p:cNvSpPr>
          <p:nvPr>
            <p:ph type="sldNum" sz="quarter" idx="10"/>
          </p:nvPr>
        </p:nvSpPr>
        <p:spPr/>
        <p:txBody>
          <a:bodyPr/>
          <a:lstStyle/>
          <a:p>
            <a:fld id="{5097E4B3-1196-4ABA-B3A4-468298DC58C1}" type="slidenum">
              <a:rPr lang="en-US" smtClean="0"/>
              <a:t>2</a:t>
            </a:fld>
            <a:endParaRPr lang="en-US"/>
          </a:p>
        </p:txBody>
      </p:sp>
    </p:spTree>
    <p:extLst>
      <p:ext uri="{BB962C8B-B14F-4D97-AF65-F5344CB8AC3E}">
        <p14:creationId xmlns:p14="http://schemas.microsoft.com/office/powerpoint/2010/main" val="334626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7E4B3-1196-4ABA-B3A4-468298DC58C1}" type="slidenum">
              <a:rPr lang="en-US" smtClean="0"/>
              <a:t>3</a:t>
            </a:fld>
            <a:endParaRPr lang="en-US"/>
          </a:p>
        </p:txBody>
      </p:sp>
    </p:spTree>
    <p:extLst>
      <p:ext uri="{BB962C8B-B14F-4D97-AF65-F5344CB8AC3E}">
        <p14:creationId xmlns:p14="http://schemas.microsoft.com/office/powerpoint/2010/main" val="80384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sz="1200" dirty="0" smtClean="0"/>
              <a:t>Additional insured endorsements help fill the gap if a court rules an indemnification agreement to be invalid</a:t>
            </a:r>
          </a:p>
          <a:p>
            <a:pPr>
              <a:buFontTx/>
              <a:buChar char="•"/>
            </a:pPr>
            <a:r>
              <a:rPr lang="en-US" sz="1200" dirty="0" smtClean="0"/>
              <a:t> Additional insured endorsements are used to circumvent state anti-indemnification statutes</a:t>
            </a:r>
          </a:p>
          <a:p>
            <a:pPr>
              <a:buFontTx/>
              <a:buChar char="•"/>
            </a:pPr>
            <a:r>
              <a:rPr lang="en-US" sz="1200" dirty="0" smtClean="0"/>
              <a:t> There are many contractor additional insured endorsements that provide varying degrees of coverage</a:t>
            </a:r>
          </a:p>
          <a:p>
            <a:endParaRPr lang="en-US" dirty="0"/>
          </a:p>
        </p:txBody>
      </p:sp>
      <p:sp>
        <p:nvSpPr>
          <p:cNvPr id="4" name="Slide Number Placeholder 3"/>
          <p:cNvSpPr>
            <a:spLocks noGrp="1"/>
          </p:cNvSpPr>
          <p:nvPr>
            <p:ph type="sldNum" sz="quarter" idx="10"/>
          </p:nvPr>
        </p:nvSpPr>
        <p:spPr/>
        <p:txBody>
          <a:bodyPr/>
          <a:lstStyle/>
          <a:p>
            <a:fld id="{5097E4B3-1196-4ABA-B3A4-468298DC58C1}" type="slidenum">
              <a:rPr lang="en-US" smtClean="0"/>
              <a:t>5</a:t>
            </a:fld>
            <a:endParaRPr lang="en-US"/>
          </a:p>
        </p:txBody>
      </p:sp>
    </p:spTree>
    <p:extLst>
      <p:ext uri="{BB962C8B-B14F-4D97-AF65-F5344CB8AC3E}">
        <p14:creationId xmlns:p14="http://schemas.microsoft.com/office/powerpoint/2010/main" val="3710895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97175"/>
            <a:ext cx="7772400" cy="1470025"/>
          </a:xfrm>
        </p:spPr>
        <p:txBody>
          <a:bodyPr anchor="b" anchorCtr="0"/>
          <a:lstStyle>
            <a:lvl1pPr algn="l">
              <a:defRPr cap="all" baseline="0">
                <a:solidFill>
                  <a:srgbClr val="00517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419600"/>
            <a:ext cx="6400800" cy="1752600"/>
          </a:xfrm>
        </p:spPr>
        <p:txBody>
          <a:bodyPr/>
          <a:lstStyle>
            <a:lvl1pPr marL="0" indent="0" algn="l">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49" name="Straight Connector 48"/>
          <p:cNvCxnSpPr/>
          <p:nvPr userDrawn="1"/>
        </p:nvCxnSpPr>
        <p:spPr>
          <a:xfrm>
            <a:off x="685800" y="4419600"/>
            <a:ext cx="784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24951"/>
            <a:ext cx="1885388" cy="818049"/>
          </a:xfrm>
          <a:prstGeom prst="rect">
            <a:avLst/>
          </a:prstGeom>
        </p:spPr>
      </p:pic>
      <p:sp>
        <p:nvSpPr>
          <p:cNvPr id="8" name="Footer Placeholder 4"/>
          <p:cNvSpPr txBox="1">
            <a:spLocks/>
          </p:cNvSpPr>
          <p:nvPr userDrawn="1"/>
        </p:nvSpPr>
        <p:spPr>
          <a:xfrm>
            <a:off x="609600" y="6248400"/>
            <a:ext cx="8610600" cy="533400"/>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chemeClr val="tx1"/>
                </a:solidFill>
              </a:rPr>
              <a:t>Copyright © 2017 The Cincinnati Insurance Companies. All rights reserved. Do not reproduce or post online,</a:t>
            </a:r>
            <a:br>
              <a:rPr lang="en-US" sz="1200" dirty="0" smtClean="0">
                <a:solidFill>
                  <a:schemeClr val="tx1"/>
                </a:solidFill>
              </a:rPr>
            </a:br>
            <a:r>
              <a:rPr lang="en-US" sz="1200" dirty="0" smtClean="0">
                <a:solidFill>
                  <a:schemeClr val="tx1"/>
                </a:solidFill>
              </a:rPr>
              <a:t>in whole or in part, without written permission.</a:t>
            </a:r>
          </a:p>
          <a:p>
            <a:pPr algn="l"/>
            <a:endParaRPr lang="en-US" sz="1200" dirty="0">
              <a:solidFill>
                <a:schemeClr val="tx1"/>
              </a:solidFill>
            </a:endParaRPr>
          </a:p>
        </p:txBody>
      </p:sp>
      <p:pic>
        <p:nvPicPr>
          <p:cNvPr id="7"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14" y="0"/>
            <a:ext cx="91551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304800"/>
            <a:ext cx="17151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332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A277AC-8DC1-49BA-8A2F-0C14281930FD}" type="slidenum">
              <a:rPr lang="en-US" smtClean="0"/>
              <a:pPr/>
              <a:t>‹#›</a:t>
            </a:fld>
            <a:endParaRPr lang="en-US"/>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1614" y="304800"/>
            <a:ext cx="17151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19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nchor="b" anchorCtr="0"/>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lumMod val="50000"/>
                </a:schemeClr>
              </a:buClr>
              <a:buFont typeface="Arial" pitchFamily="34" charset="0"/>
              <a:buChar char="►"/>
              <a:defRPr/>
            </a:lvl1pPr>
            <a:lvl2pPr>
              <a:buClr>
                <a:schemeClr val="accent1">
                  <a:lumMod val="50000"/>
                </a:schemeClr>
              </a:buClr>
              <a:defRPr/>
            </a:lvl2pPr>
            <a:lvl3pPr>
              <a:buClr>
                <a:schemeClr val="accent1">
                  <a:lumMod val="50000"/>
                </a:schemeClr>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3A277AC-8DC1-49BA-8A2F-0C14281930FD}" type="slidenum">
              <a:rPr lang="en-US" smtClean="0"/>
              <a:pPr/>
              <a:t>‹#›</a:t>
            </a:fld>
            <a:endParaRPr lang="en-US" dirty="0"/>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1614" y="304800"/>
            <a:ext cx="17151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27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hasCustomPrompt="1"/>
          </p:nvPr>
        </p:nvSpPr>
        <p:spPr>
          <a:xfrm>
            <a:off x="722313" y="3743325"/>
            <a:ext cx="7772400" cy="1362075"/>
          </a:xfrm>
        </p:spPr>
        <p:txBody>
          <a:bodyPr anchor="t">
            <a:normAutofit/>
          </a:bodyPr>
          <a:lstStyle>
            <a:lvl1pPr algn="l">
              <a:defRPr sz="1600" b="0" cap="none">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133600"/>
            <a:ext cx="7772400" cy="1500187"/>
          </a:xfrm>
        </p:spPr>
        <p:txBody>
          <a:bodyPr anchor="b">
            <a:normAutofit/>
          </a:bodyPr>
          <a:lstStyle>
            <a:lvl1pPr marL="0" indent="0">
              <a:buNone/>
              <a:defRPr sz="2400" cap="all"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0" name="Straight Connector 9"/>
          <p:cNvCxnSpPr/>
          <p:nvPr userDrawn="1"/>
        </p:nvCxnSpPr>
        <p:spPr>
          <a:xfrm>
            <a:off x="685800" y="3646487"/>
            <a:ext cx="7848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4"/>
          <p:cNvSpPr txBox="1">
            <a:spLocks/>
          </p:cNvSpPr>
          <p:nvPr userDrawn="1"/>
        </p:nvSpPr>
        <p:spPr>
          <a:xfrm>
            <a:off x="609600" y="6248400"/>
            <a:ext cx="8610600" cy="533400"/>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chemeClr val="bg1"/>
                </a:solidFill>
              </a:rPr>
              <a:t>Copyright © 2016 The Cincinnati Insurance Companies. All rights reserved. Do not reproduce or post online,</a:t>
            </a:r>
            <a:br>
              <a:rPr lang="en-US" sz="1200" dirty="0" smtClean="0">
                <a:solidFill>
                  <a:schemeClr val="bg1"/>
                </a:solidFill>
              </a:rPr>
            </a:br>
            <a:r>
              <a:rPr lang="en-US" sz="1200" dirty="0" smtClean="0">
                <a:solidFill>
                  <a:schemeClr val="bg1"/>
                </a:solidFill>
              </a:rPr>
              <a:t>in whole or in part, without written permission.</a:t>
            </a:r>
          </a:p>
          <a:p>
            <a:pPr algn="l"/>
            <a:endParaRPr lang="en-US" sz="1200" dirty="0">
              <a:solidFill>
                <a:schemeClr val="bg1"/>
              </a:solidFill>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4800"/>
            <a:ext cx="17151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98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3A277AC-8DC1-49BA-8A2F-0C14281930FD}" type="slidenum">
              <a:rPr lang="en-US" smtClean="0"/>
              <a:pPr/>
              <a:t>‹#›</a:t>
            </a:fld>
            <a:endParaRPr lang="en-US"/>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1614" y="304800"/>
            <a:ext cx="17151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15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00"/>
            </a:lvl1pPr>
            <a:lvl2pPr>
              <a:defRPr sz="1400"/>
            </a:lvl2pPr>
            <a:lvl3pPr>
              <a:defRPr sz="1200"/>
            </a:lvl3pPr>
            <a:lvl4pPr>
              <a:defRPr sz="1000"/>
            </a:lvl4pPr>
            <a:lvl5pPr>
              <a:defRPr sz="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600"/>
            </a:lvl1pPr>
            <a:lvl2pPr>
              <a:defRPr sz="1400"/>
            </a:lvl2pPr>
            <a:lvl3pPr>
              <a:defRPr sz="1200"/>
            </a:lvl3pPr>
            <a:lvl4pPr>
              <a:defRPr sz="1000"/>
            </a:lvl4pPr>
            <a:lvl5pPr>
              <a:defRPr sz="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A3A277AC-8DC1-49BA-8A2F-0C14281930FD}" type="slidenum">
              <a:rPr lang="en-US" smtClean="0"/>
              <a:pPr/>
              <a:t>‹#›</a:t>
            </a:fld>
            <a:endParaRPr lang="en-US"/>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1614" y="304800"/>
            <a:ext cx="17151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01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3A277AC-8DC1-49BA-8A2F-0C14281930FD}" type="slidenum">
              <a:rPr lang="en-US" smtClean="0"/>
              <a:pPr/>
              <a:t>‹#›</a:t>
            </a:fld>
            <a:endParaRPr lang="en-US"/>
          </a:p>
        </p:txBody>
      </p:sp>
      <p:pic>
        <p:nvPicPr>
          <p:cNvPr id="7"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1614" y="304800"/>
            <a:ext cx="17151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09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3A277AC-8DC1-49BA-8A2F-0C14281930FD}" type="slidenum">
              <a:rPr lang="en-US" smtClean="0"/>
              <a:pPr/>
              <a:t>‹#›</a:t>
            </a:fld>
            <a:endParaRPr lang="en-US"/>
          </a:p>
        </p:txBody>
      </p:sp>
      <p:pic>
        <p:nvPicPr>
          <p:cNvPr id="6"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1614" y="304800"/>
            <a:ext cx="17151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35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600"/>
            </a:lvl1pPr>
            <a:lvl2pPr>
              <a:defRPr sz="1400"/>
            </a:lvl2pPr>
            <a:lvl3pPr>
              <a:defRPr sz="1200"/>
            </a:lvl3pPr>
            <a:lvl4pPr>
              <a:defRPr sz="1000"/>
            </a:lvl4pPr>
            <a:lvl5pPr>
              <a:defRPr sz="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3A277AC-8DC1-49BA-8A2F-0C14281930FD}" type="slidenum">
              <a:rPr lang="en-US" smtClean="0"/>
              <a:pPr/>
              <a:t>‹#›</a:t>
            </a:fld>
            <a:endParaRPr lang="en-US"/>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1614" y="304800"/>
            <a:ext cx="17151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68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 y="5181600"/>
            <a:ext cx="9143623" cy="1676400"/>
          </a:xfrm>
          <a:prstGeom prst="rect">
            <a:avLst/>
          </a:prstGeom>
        </p:spPr>
      </p:pic>
      <p:sp>
        <p:nvSpPr>
          <p:cNvPr id="2" name="Title 1"/>
          <p:cNvSpPr>
            <a:spLocks noGrp="1"/>
          </p:cNvSpPr>
          <p:nvPr>
            <p:ph type="title"/>
          </p:nvPr>
        </p:nvSpPr>
        <p:spPr>
          <a:xfrm>
            <a:off x="1792288"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986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3A277AC-8DC1-49BA-8A2F-0C14281930FD}" type="slidenum">
              <a:rPr lang="en-US" smtClean="0"/>
              <a:pPr/>
              <a:t>‹#›</a:t>
            </a:fld>
            <a:endParaRPr lang="en-US"/>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1614" y="304800"/>
            <a:ext cx="17151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1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A3A277AC-8DC1-49BA-8A2F-0C14281930FD}" type="slidenum">
              <a:rPr lang="en-US" smtClean="0"/>
              <a:pPr/>
              <a:t>‹#›</a:t>
            </a:fld>
            <a:endParaRPr lang="en-US" dirty="0"/>
          </a:p>
        </p:txBody>
      </p:sp>
    </p:spTree>
    <p:extLst>
      <p:ext uri="{BB962C8B-B14F-4D97-AF65-F5344CB8AC3E}">
        <p14:creationId xmlns:p14="http://schemas.microsoft.com/office/powerpoint/2010/main" val="359053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p:txStyles>
    <p:titleStyle>
      <a:lvl1pPr algn="l" defTabSz="914400" rtl="0" eaLnBrk="1" latinLnBrk="0" hangingPunct="1">
        <a:spcBef>
          <a:spcPct val="0"/>
        </a:spcBef>
        <a:buNone/>
        <a:defRPr sz="3200" kern="1200">
          <a:solidFill>
            <a:srgbClr val="004D7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04D71"/>
        </a:buClr>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4D71"/>
        </a:buClr>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4D71"/>
        </a:buClr>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4D71"/>
        </a:buClr>
        <a:buFont typeface="Arial" pitchFamily="34" charset="0"/>
        <a:buChar char="–"/>
        <a:defRPr sz="1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4D71"/>
        </a:buClr>
        <a:buFont typeface="Arial" pitchFamily="34" charset="0"/>
        <a:buChar char="»"/>
        <a:defRPr sz="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THE LAW OF Ohio Risk Transfer 			     2018</a:t>
            </a:r>
            <a:endParaRPr lang="en-US" dirty="0"/>
          </a:p>
        </p:txBody>
      </p:sp>
      <p:sp>
        <p:nvSpPr>
          <p:cNvPr id="3" name="Subtitle 2"/>
          <p:cNvSpPr>
            <a:spLocks noGrp="1"/>
          </p:cNvSpPr>
          <p:nvPr>
            <p:ph type="subTitle" idx="1"/>
          </p:nvPr>
        </p:nvSpPr>
        <p:spPr/>
        <p:txBody>
          <a:bodyPr/>
          <a:lstStyle/>
          <a:p>
            <a:endParaRPr lang="en-US" dirty="0" smtClean="0"/>
          </a:p>
          <a:p>
            <a:endParaRPr lang="en-US" dirty="0"/>
          </a:p>
          <a:p>
            <a:r>
              <a:rPr lang="en-US" dirty="0" smtClean="0"/>
              <a:t>Michael M. Neltner, Esq.</a:t>
            </a:r>
          </a:p>
          <a:p>
            <a:r>
              <a:rPr lang="en-US" dirty="0" smtClean="0"/>
              <a:t>Cincinnati Insurance Coverage Unit</a:t>
            </a:r>
            <a:endParaRPr lang="en-US" dirty="0"/>
          </a:p>
        </p:txBody>
      </p:sp>
    </p:spTree>
    <p:extLst>
      <p:ext uri="{BB962C8B-B14F-4D97-AF65-F5344CB8AC3E}">
        <p14:creationId xmlns:p14="http://schemas.microsoft.com/office/powerpoint/2010/main" val="3305193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One Percent Rule: </a:t>
            </a:r>
            <a:br>
              <a:rPr lang="en-US" dirty="0" smtClean="0"/>
            </a:br>
            <a:r>
              <a:rPr lang="en-US" dirty="0" smtClean="0"/>
              <a:t>“Arising out of”</a:t>
            </a:r>
            <a:endParaRPr lang="en-US" dirty="0"/>
          </a:p>
        </p:txBody>
      </p:sp>
      <p:sp>
        <p:nvSpPr>
          <p:cNvPr id="3" name="Content Placeholder 2"/>
          <p:cNvSpPr>
            <a:spLocks noGrp="1"/>
          </p:cNvSpPr>
          <p:nvPr>
            <p:ph idx="1"/>
          </p:nvPr>
        </p:nvSpPr>
        <p:spPr/>
        <p:txBody>
          <a:bodyPr/>
          <a:lstStyle/>
          <a:p>
            <a:pPr marL="0" indent="0">
              <a:buNone/>
            </a:pPr>
            <a:r>
              <a:rPr lang="en-US" dirty="0"/>
              <a:t>As long as the </a:t>
            </a:r>
            <a:r>
              <a:rPr lang="en-US" dirty="0" smtClean="0"/>
              <a:t>policy </a:t>
            </a:r>
            <a:r>
              <a:rPr lang="en-US" dirty="0"/>
              <a:t>contains the </a:t>
            </a:r>
            <a:r>
              <a:rPr lang="en-US" dirty="0" smtClean="0"/>
              <a:t>magic words “arising out of” </a:t>
            </a:r>
            <a:r>
              <a:rPr lang="en-US" dirty="0"/>
              <a:t>then Ohio courts will limit coverage to the negligence of the named insured </a:t>
            </a:r>
            <a:r>
              <a:rPr lang="en-US" dirty="0" smtClean="0"/>
              <a:t>only.</a:t>
            </a:r>
          </a:p>
          <a:p>
            <a:r>
              <a:rPr lang="en-US" dirty="0" smtClean="0"/>
              <a:t>Example: “. </a:t>
            </a:r>
            <a:r>
              <a:rPr lang="en-US" dirty="0"/>
              <a:t>. . but only with respect to liability </a:t>
            </a:r>
            <a:r>
              <a:rPr lang="en-US" b="1" dirty="0"/>
              <a:t>arising out of </a:t>
            </a:r>
            <a:r>
              <a:rPr lang="en-US" dirty="0" smtClean="0"/>
              <a:t>your work </a:t>
            </a:r>
            <a:r>
              <a:rPr lang="en-US" dirty="0"/>
              <a:t>performed for that additional insured by you or on your behalf.”</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10</a:t>
            </a:fld>
            <a:endParaRPr lang="en-US" dirty="0"/>
          </a:p>
        </p:txBody>
      </p:sp>
    </p:spTree>
    <p:extLst>
      <p:ext uri="{BB962C8B-B14F-4D97-AF65-F5344CB8AC3E}">
        <p14:creationId xmlns:p14="http://schemas.microsoft.com/office/powerpoint/2010/main" val="2173319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Statute and the </a:t>
            </a:r>
            <a:br>
              <a:rPr lang="en-US" dirty="0" smtClean="0"/>
            </a:br>
            <a:r>
              <a:rPr lang="en-US" dirty="0" smtClean="0"/>
              <a:t>One Percent Rule</a:t>
            </a:r>
            <a:endParaRPr lang="en-US" dirty="0"/>
          </a:p>
        </p:txBody>
      </p:sp>
      <p:sp>
        <p:nvSpPr>
          <p:cNvPr id="3" name="Content Placeholder 2"/>
          <p:cNvSpPr>
            <a:spLocks noGrp="1"/>
          </p:cNvSpPr>
          <p:nvPr>
            <p:ph idx="1"/>
          </p:nvPr>
        </p:nvSpPr>
        <p:spPr/>
        <p:txBody>
          <a:bodyPr/>
          <a:lstStyle/>
          <a:p>
            <a:pPr marL="0" indent="0">
              <a:buNone/>
            </a:pPr>
            <a:r>
              <a:rPr lang="en-US" dirty="0"/>
              <a:t>It is possible that </a:t>
            </a:r>
            <a:r>
              <a:rPr lang="en-US" dirty="0" smtClean="0"/>
              <a:t>the one </a:t>
            </a:r>
            <a:r>
              <a:rPr lang="en-US" dirty="0"/>
              <a:t>p</a:t>
            </a:r>
            <a:r>
              <a:rPr lang="en-US" dirty="0" smtClean="0"/>
              <a:t>ercent </a:t>
            </a:r>
            <a:r>
              <a:rPr lang="en-US" dirty="0"/>
              <a:t>r</a:t>
            </a:r>
            <a:r>
              <a:rPr lang="en-US" dirty="0" smtClean="0"/>
              <a:t>ule </a:t>
            </a:r>
            <a:r>
              <a:rPr lang="en-US" dirty="0"/>
              <a:t>will apply but the </a:t>
            </a:r>
            <a:r>
              <a:rPr lang="en-US" dirty="0" smtClean="0"/>
              <a:t>anti-indemnity </a:t>
            </a:r>
            <a:r>
              <a:rPr lang="en-US" dirty="0"/>
              <a:t>s</a:t>
            </a:r>
            <a:r>
              <a:rPr lang="en-US" dirty="0" smtClean="0"/>
              <a:t>tatute </a:t>
            </a:r>
            <a:r>
              <a:rPr lang="en-US" dirty="0"/>
              <a:t>will not. </a:t>
            </a:r>
            <a:r>
              <a:rPr lang="en-US" dirty="0" smtClean="0"/>
              <a:t>This </a:t>
            </a:r>
            <a:r>
              <a:rPr lang="en-US" dirty="0"/>
              <a:t>could leave the insured with a coverage gap.</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11</a:t>
            </a:fld>
            <a:endParaRPr lang="en-US" dirty="0"/>
          </a:p>
        </p:txBody>
      </p:sp>
      <p:pic>
        <p:nvPicPr>
          <p:cNvPr id="7" name="Picture 6"/>
          <p:cNvPicPr>
            <a:picLocks noChangeAspect="1"/>
          </p:cNvPicPr>
          <p:nvPr/>
        </p:nvPicPr>
        <p:blipFill>
          <a:blip r:embed="rId2"/>
          <a:stretch>
            <a:fillRect/>
          </a:stretch>
        </p:blipFill>
        <p:spPr>
          <a:xfrm>
            <a:off x="1828800" y="2286000"/>
            <a:ext cx="5171661" cy="2386267"/>
          </a:xfrm>
          <a:prstGeom prst="rect">
            <a:avLst/>
          </a:prstGeom>
        </p:spPr>
      </p:pic>
      <p:sp>
        <p:nvSpPr>
          <p:cNvPr id="8" name="TextBox 7"/>
          <p:cNvSpPr txBox="1"/>
          <p:nvPr/>
        </p:nvSpPr>
        <p:spPr>
          <a:xfrm>
            <a:off x="5638800" y="4038600"/>
            <a:ext cx="1514061" cy="369332"/>
          </a:xfrm>
          <a:prstGeom prst="rect">
            <a:avLst/>
          </a:prstGeom>
          <a:noFill/>
        </p:spPr>
        <p:txBody>
          <a:bodyPr wrap="square" rtlCol="0">
            <a:spAutoFit/>
          </a:bodyPr>
          <a:lstStyle/>
          <a:p>
            <a:r>
              <a:rPr lang="en-US" dirty="0"/>
              <a:t>492927273</a:t>
            </a:r>
          </a:p>
        </p:txBody>
      </p:sp>
    </p:spTree>
    <p:extLst>
      <p:ext uri="{BB962C8B-B14F-4D97-AF65-F5344CB8AC3E}">
        <p14:creationId xmlns:p14="http://schemas.microsoft.com/office/powerpoint/2010/main" val="37196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Statue Applies to </a:t>
            </a:r>
            <a:r>
              <a:rPr lang="en-US" dirty="0"/>
              <a:t>C</a:t>
            </a:r>
            <a:r>
              <a:rPr lang="en-US" dirty="0" smtClean="0"/>
              <a:t>onstruction and Maintenance </a:t>
            </a:r>
            <a:r>
              <a:rPr lang="en-US" dirty="0"/>
              <a:t>O</a:t>
            </a:r>
            <a:r>
              <a:rPr lang="en-US" dirty="0" smtClean="0"/>
              <a:t>nly</a:t>
            </a:r>
            <a:endParaRPr lang="en-US" dirty="0"/>
          </a:p>
        </p:txBody>
      </p:sp>
      <p:sp>
        <p:nvSpPr>
          <p:cNvPr id="3" name="Content Placeholder 2"/>
          <p:cNvSpPr>
            <a:spLocks noGrp="1"/>
          </p:cNvSpPr>
          <p:nvPr>
            <p:ph idx="1"/>
          </p:nvPr>
        </p:nvSpPr>
        <p:spPr/>
        <p:txBody>
          <a:bodyPr/>
          <a:lstStyle/>
          <a:p>
            <a:r>
              <a:rPr lang="en-US" dirty="0" smtClean="0"/>
              <a:t>Note that the statute does not apply to contracts other than construction or maintenance. For example, if an employee is injured </a:t>
            </a:r>
            <a:r>
              <a:rPr lang="en-US" dirty="0" smtClean="0"/>
              <a:t>at the worksite but </a:t>
            </a:r>
            <a:r>
              <a:rPr lang="en-US" dirty="0" smtClean="0"/>
              <a:t>there is no construction or maintenance work involved, the statute does not apply but the policy limitation does apply.</a:t>
            </a:r>
          </a:p>
          <a:p>
            <a:pPr marL="0" indent="0">
              <a:buNone/>
            </a:pPr>
            <a:endParaRPr lang="en-US" dirty="0" smtClean="0"/>
          </a:p>
          <a:p>
            <a:r>
              <a:rPr lang="en-US" i="1" dirty="0" err="1" smtClean="0"/>
              <a:t>Sprouse</a:t>
            </a:r>
            <a:r>
              <a:rPr lang="en-US" i="1" dirty="0" smtClean="0"/>
              <a:t> v. </a:t>
            </a:r>
            <a:r>
              <a:rPr lang="en-US" i="1" dirty="0" err="1" smtClean="0"/>
              <a:t>Kall</a:t>
            </a:r>
            <a:r>
              <a:rPr lang="en-US" i="1" dirty="0" smtClean="0"/>
              <a:t>, 2004 WL 170451</a:t>
            </a:r>
            <a:endParaRPr lang="en-US" i="1"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12</a:t>
            </a:fld>
            <a:endParaRPr lang="en-US" dirty="0"/>
          </a:p>
        </p:txBody>
      </p:sp>
    </p:spTree>
    <p:extLst>
      <p:ext uri="{BB962C8B-B14F-4D97-AF65-F5344CB8AC3E}">
        <p14:creationId xmlns:p14="http://schemas.microsoft.com/office/powerpoint/2010/main" val="955505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13</a:t>
            </a:fld>
            <a:endParaRPr lang="en-US" dirty="0"/>
          </a:p>
        </p:txBody>
      </p:sp>
      <p:pic>
        <p:nvPicPr>
          <p:cNvPr id="7" name="Picture 6"/>
          <p:cNvPicPr>
            <a:picLocks noChangeAspect="1"/>
          </p:cNvPicPr>
          <p:nvPr/>
        </p:nvPicPr>
        <p:blipFill>
          <a:blip r:embed="rId2"/>
          <a:stretch>
            <a:fillRect/>
          </a:stretch>
        </p:blipFill>
        <p:spPr>
          <a:xfrm>
            <a:off x="2057400" y="1066800"/>
            <a:ext cx="4361747" cy="317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762000" y="5018643"/>
            <a:ext cx="6248400" cy="246221"/>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Fortney &amp; </a:t>
            </a:r>
            <a:r>
              <a:rPr lang="en-US" sz="1000" i="1" dirty="0" err="1">
                <a:latin typeface="Arial" panose="020B0604020202020204" pitchFamily="34" charset="0"/>
                <a:cs typeface="Arial" panose="020B0604020202020204" pitchFamily="34" charset="0"/>
              </a:rPr>
              <a:t>Weygandt</a:t>
            </a:r>
            <a:r>
              <a:rPr lang="en-US" sz="1000" i="1" dirty="0">
                <a:latin typeface="Arial" panose="020B0604020202020204" pitchFamily="34" charset="0"/>
                <a:cs typeface="Arial" panose="020B0604020202020204" pitchFamily="34" charset="0"/>
              </a:rPr>
              <a:t>, Inc. v. American Mfrs. </a:t>
            </a:r>
            <a:r>
              <a:rPr lang="en-US" sz="1000" i="1" dirty="0" err="1">
                <a:latin typeface="Arial" panose="020B0604020202020204" pitchFamily="34" charset="0"/>
                <a:cs typeface="Arial" panose="020B0604020202020204" pitchFamily="34" charset="0"/>
              </a:rPr>
              <a:t>Mut</a:t>
            </a:r>
            <a:r>
              <a:rPr lang="en-US" sz="1000" i="1" dirty="0">
                <a:latin typeface="Arial" panose="020B0604020202020204" pitchFamily="34" charset="0"/>
                <a:cs typeface="Arial" panose="020B0604020202020204" pitchFamily="34" charset="0"/>
              </a:rPr>
              <a:t>. Ins. Co., Case No. 1:04 CV 48 (N.D. Ohio 2012</a:t>
            </a:r>
            <a:r>
              <a:rPr lang="en-US" sz="1000" i="1" dirty="0" smtClean="0">
                <a:latin typeface="Arial" panose="020B0604020202020204" pitchFamily="34" charset="0"/>
                <a:cs typeface="Arial" panose="020B0604020202020204" pitchFamily="34" charset="0"/>
              </a:rPr>
              <a:t>)</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062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370" y="990600"/>
            <a:ext cx="7772400" cy="2384425"/>
          </a:xfrm>
        </p:spPr>
        <p:txBody>
          <a:bodyPr/>
          <a:lstStyle/>
          <a:p>
            <a:r>
              <a:rPr lang="en-US" dirty="0"/>
              <a:t>ISSUES</a:t>
            </a:r>
            <a:endParaRPr lang="en-US" dirty="0"/>
          </a:p>
        </p:txBody>
      </p:sp>
      <p:sp>
        <p:nvSpPr>
          <p:cNvPr id="3" name="Subtitle 2"/>
          <p:cNvSpPr>
            <a:spLocks noGrp="1"/>
          </p:cNvSpPr>
          <p:nvPr>
            <p:ph type="subTitle" idx="1"/>
          </p:nvPr>
        </p:nvSpPr>
        <p:spPr>
          <a:xfrm>
            <a:off x="685800" y="3581400"/>
            <a:ext cx="6400800" cy="2590800"/>
          </a:xfrm>
        </p:spPr>
        <p:txBody>
          <a:bodyPr>
            <a:normAutofit lnSpcReduction="10000"/>
          </a:bodyPr>
          <a:lstStyle/>
          <a:p>
            <a:pPr marL="342900" lvl="0" indent="-342900">
              <a:buClr>
                <a:srgbClr val="4F81BD">
                  <a:lumMod val="50000"/>
                </a:srgbClr>
              </a:buClr>
              <a:buFont typeface="Arial" pitchFamily="34" charset="0"/>
              <a:buChar char="►"/>
            </a:pPr>
            <a:r>
              <a:rPr lang="en-US" dirty="0" smtClean="0">
                <a:solidFill>
                  <a:prstClr val="black"/>
                </a:solidFill>
              </a:rPr>
              <a:t>Did the anti-indemnity statute apply?</a:t>
            </a:r>
            <a:endParaRPr lang="en-US" dirty="0">
              <a:solidFill>
                <a:prstClr val="black"/>
              </a:solidFill>
            </a:endParaRPr>
          </a:p>
          <a:p>
            <a:pPr marL="342900" lvl="0" indent="-342900">
              <a:buClr>
                <a:srgbClr val="4F81BD">
                  <a:lumMod val="50000"/>
                </a:srgbClr>
              </a:buClr>
              <a:buFont typeface="Arial" pitchFamily="34" charset="0"/>
              <a:buChar char="►"/>
            </a:pPr>
            <a:endParaRPr lang="en-US" dirty="0">
              <a:solidFill>
                <a:prstClr val="black"/>
              </a:solidFill>
            </a:endParaRPr>
          </a:p>
          <a:p>
            <a:pPr marL="342900" lvl="0" indent="-342900">
              <a:buClr>
                <a:srgbClr val="4F81BD">
                  <a:lumMod val="50000"/>
                </a:srgbClr>
              </a:buClr>
              <a:buFont typeface="Arial" pitchFamily="34" charset="0"/>
              <a:buChar char="►"/>
            </a:pPr>
            <a:r>
              <a:rPr lang="en-US" dirty="0" smtClean="0">
                <a:solidFill>
                  <a:prstClr val="black"/>
                </a:solidFill>
              </a:rPr>
              <a:t>Did the 1% Rule apply (vicarious liability only)?</a:t>
            </a:r>
            <a:endParaRPr lang="en-US" dirty="0">
              <a:solidFill>
                <a:prstClr val="black"/>
              </a:solidFill>
            </a:endParaRPr>
          </a:p>
          <a:p>
            <a:pPr marL="342900" lvl="0" indent="-342900">
              <a:buClr>
                <a:srgbClr val="4F81BD">
                  <a:lumMod val="50000"/>
                </a:srgbClr>
              </a:buClr>
              <a:buFont typeface="Arial" pitchFamily="34" charset="0"/>
              <a:buChar char="►"/>
            </a:pPr>
            <a:endParaRPr lang="en-US" dirty="0">
              <a:solidFill>
                <a:prstClr val="black"/>
              </a:solidFill>
            </a:endParaRPr>
          </a:p>
          <a:p>
            <a:pPr marL="342900" lvl="0" indent="-342900">
              <a:buClr>
                <a:srgbClr val="4F81BD">
                  <a:lumMod val="50000"/>
                </a:srgbClr>
              </a:buClr>
              <a:buFont typeface="Arial" pitchFamily="34" charset="0"/>
              <a:buChar char="►"/>
            </a:pPr>
            <a:r>
              <a:rPr lang="en-US" dirty="0" smtClean="0">
                <a:solidFill>
                  <a:prstClr val="black"/>
                </a:solidFill>
              </a:rPr>
              <a:t>Was there a duty to defend the AI?</a:t>
            </a:r>
            <a:endParaRPr lang="en-US" dirty="0">
              <a:solidFill>
                <a:prstClr val="black"/>
              </a:solidFill>
            </a:endParaRPr>
          </a:p>
          <a:p>
            <a:pPr marL="342900" lvl="0" indent="-342900">
              <a:buClr>
                <a:srgbClr val="4F81BD">
                  <a:lumMod val="50000"/>
                </a:srgbClr>
              </a:buClr>
              <a:buFont typeface="Arial" pitchFamily="34" charset="0"/>
              <a:buChar char="►"/>
            </a:pPr>
            <a:endParaRPr lang="en-US" dirty="0">
              <a:solidFill>
                <a:prstClr val="black"/>
              </a:solidFill>
            </a:endParaRPr>
          </a:p>
          <a:p>
            <a:pPr marL="342900" lvl="0" indent="-342900">
              <a:buClr>
                <a:srgbClr val="4F81BD">
                  <a:lumMod val="50000"/>
                </a:srgbClr>
              </a:buClr>
              <a:buFont typeface="Arial" pitchFamily="34" charset="0"/>
              <a:buChar char="►"/>
            </a:pPr>
            <a:r>
              <a:rPr lang="en-US" dirty="0" smtClean="0">
                <a:solidFill>
                  <a:prstClr val="black"/>
                </a:solidFill>
              </a:rPr>
              <a:t>Was this a construction contract?</a:t>
            </a:r>
            <a:endParaRPr lang="en-US" dirty="0">
              <a:solidFill>
                <a:prstClr val="black"/>
              </a:solidFill>
            </a:endParaRPr>
          </a:p>
          <a:p>
            <a:pPr marL="342900" lvl="0" indent="-342900">
              <a:buClr>
                <a:srgbClr val="4F81BD">
                  <a:lumMod val="50000"/>
                </a:srgbClr>
              </a:buClr>
              <a:buFont typeface="Arial" pitchFamily="34" charset="0"/>
              <a:buChar char="►"/>
            </a:pPr>
            <a:endParaRPr lang="en-US" dirty="0">
              <a:solidFill>
                <a:prstClr val="black"/>
              </a:solidFill>
            </a:endParaRPr>
          </a:p>
          <a:p>
            <a:pPr marL="342900" lvl="0" indent="-342900">
              <a:buClr>
                <a:srgbClr val="4F81BD">
                  <a:lumMod val="50000"/>
                </a:srgbClr>
              </a:buClr>
              <a:buFont typeface="Arial" pitchFamily="34" charset="0"/>
              <a:buChar char="►"/>
            </a:pPr>
            <a:r>
              <a:rPr lang="en-US" dirty="0" smtClean="0">
                <a:solidFill>
                  <a:prstClr val="black"/>
                </a:solidFill>
              </a:rPr>
              <a:t>What role did the AAA Arbitration Decision play?</a:t>
            </a:r>
            <a:endParaRPr lang="en-US" dirty="0">
              <a:solidFill>
                <a:prstClr val="black"/>
              </a:solidFill>
            </a:endParaRPr>
          </a:p>
          <a:p>
            <a:endParaRPr lang="en-US" dirty="0"/>
          </a:p>
        </p:txBody>
      </p:sp>
    </p:spTree>
    <p:extLst>
      <p:ext uri="{BB962C8B-B14F-4D97-AF65-F5344CB8AC3E}">
        <p14:creationId xmlns:p14="http://schemas.microsoft.com/office/powerpoint/2010/main" val="334652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1143000"/>
          </a:xfrm>
        </p:spPr>
        <p:txBody>
          <a:bodyPr/>
          <a:lstStyle/>
          <a:p>
            <a:r>
              <a:rPr lang="en-US" dirty="0" smtClean="0"/>
              <a:t>Related Issues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Who </a:t>
            </a:r>
            <a:r>
              <a:rPr lang="en-US" dirty="0"/>
              <a:t>can be sued? </a:t>
            </a:r>
            <a:r>
              <a:rPr lang="en-US" dirty="0" smtClean="0"/>
              <a:t>Anyone!</a:t>
            </a:r>
            <a:endParaRPr lang="en-US" dirty="0"/>
          </a:p>
          <a:p>
            <a:endParaRPr lang="en-US" dirty="0"/>
          </a:p>
          <a:p>
            <a:r>
              <a:rPr lang="en-US" dirty="0"/>
              <a:t>“All sums” </a:t>
            </a:r>
            <a:r>
              <a:rPr lang="en-US" dirty="0" smtClean="0"/>
              <a:t>approach</a:t>
            </a:r>
            <a:endParaRPr lang="en-US" dirty="0"/>
          </a:p>
          <a:p>
            <a:endParaRPr lang="en-US" dirty="0"/>
          </a:p>
          <a:p>
            <a:r>
              <a:rPr lang="en-US" dirty="0"/>
              <a:t>Empty </a:t>
            </a:r>
            <a:r>
              <a:rPr lang="en-US" dirty="0" smtClean="0"/>
              <a:t>chair </a:t>
            </a:r>
            <a:r>
              <a:rPr lang="en-US" dirty="0"/>
              <a:t>d</a:t>
            </a:r>
            <a:r>
              <a:rPr lang="en-US" dirty="0" smtClean="0"/>
              <a:t>efendant</a:t>
            </a:r>
            <a:endParaRPr lang="en-US" dirty="0"/>
          </a:p>
          <a:p>
            <a:endParaRPr lang="en-US" dirty="0"/>
          </a:p>
          <a:p>
            <a:r>
              <a:rPr lang="en-US" dirty="0"/>
              <a:t>Vertical and </a:t>
            </a:r>
            <a:r>
              <a:rPr lang="en-US" dirty="0" smtClean="0"/>
              <a:t>horizontal </a:t>
            </a:r>
            <a:r>
              <a:rPr lang="en-US" dirty="0"/>
              <a:t>e</a:t>
            </a:r>
            <a:r>
              <a:rPr lang="en-US" dirty="0" smtClean="0"/>
              <a:t>xhaustion</a:t>
            </a:r>
            <a:endParaRPr lang="en-US" dirty="0"/>
          </a:p>
          <a:p>
            <a:endParaRPr lang="en-US" dirty="0"/>
          </a:p>
          <a:p>
            <a:r>
              <a:rPr lang="en-US" dirty="0"/>
              <a:t>Statutes of </a:t>
            </a:r>
            <a:r>
              <a:rPr lang="en-US" dirty="0" smtClean="0"/>
              <a:t>limitations</a:t>
            </a:r>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15</a:t>
            </a:fld>
            <a:endParaRPr lang="en-US" dirty="0"/>
          </a:p>
        </p:txBody>
      </p:sp>
    </p:spTree>
    <p:extLst>
      <p:ext uri="{BB962C8B-B14F-4D97-AF65-F5344CB8AC3E}">
        <p14:creationId xmlns:p14="http://schemas.microsoft.com/office/powerpoint/2010/main" val="3288871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Compensation</a:t>
            </a:r>
            <a:endParaRPr lang="en-US" dirty="0"/>
          </a:p>
        </p:txBody>
      </p:sp>
      <p:sp>
        <p:nvSpPr>
          <p:cNvPr id="3" name="Content Placeholder 2"/>
          <p:cNvSpPr>
            <a:spLocks noGrp="1"/>
          </p:cNvSpPr>
          <p:nvPr>
            <p:ph idx="1"/>
          </p:nvPr>
        </p:nvSpPr>
        <p:spPr/>
        <p:txBody>
          <a:bodyPr/>
          <a:lstStyle/>
          <a:p>
            <a:r>
              <a:rPr lang="en-US" dirty="0" smtClean="0"/>
              <a:t>In Ohio with </a:t>
            </a:r>
            <a:r>
              <a:rPr lang="en-US" dirty="0"/>
              <a:t>limited exceptions, </a:t>
            </a:r>
            <a:r>
              <a:rPr lang="en-US" dirty="0" smtClean="0"/>
              <a:t>only </a:t>
            </a:r>
            <a:r>
              <a:rPr lang="en-US" dirty="0"/>
              <a:t>the employer of the injured party has </a:t>
            </a:r>
            <a:r>
              <a:rPr lang="en-US" dirty="0" smtClean="0"/>
              <a:t>workers’ compensation </a:t>
            </a:r>
            <a:r>
              <a:rPr lang="en-US" dirty="0"/>
              <a:t>immunity, unless the parties can show that the injured worker received payments from </a:t>
            </a:r>
            <a:r>
              <a:rPr lang="en-US" dirty="0" smtClean="0"/>
              <a:t>workers’ compensation </a:t>
            </a:r>
            <a:r>
              <a:rPr lang="en-US" dirty="0"/>
              <a:t>and a </a:t>
            </a:r>
            <a:r>
              <a:rPr lang="en-US" dirty="0" smtClean="0"/>
              <a:t>statutory employer controlled </a:t>
            </a:r>
            <a:r>
              <a:rPr lang="en-US" dirty="0"/>
              <a:t>the work </a:t>
            </a:r>
            <a:r>
              <a:rPr lang="en-US" dirty="0" smtClean="0"/>
              <a:t>activity. </a:t>
            </a:r>
            <a:r>
              <a:rPr lang="it-IT" i="1" dirty="0" smtClean="0"/>
              <a:t>Russell </a:t>
            </a:r>
            <a:r>
              <a:rPr lang="it-IT" i="1" dirty="0"/>
              <a:t>v. Interim Personnel, Inc.</a:t>
            </a:r>
            <a:r>
              <a:rPr lang="it-IT" dirty="0"/>
              <a:t> (1999), 135 Ohio App.3d 301, 306</a:t>
            </a:r>
            <a:r>
              <a:rPr lang="it-IT" dirty="0" smtClean="0"/>
              <a:t>.</a:t>
            </a:r>
          </a:p>
          <a:p>
            <a:pPr marL="0" indent="0">
              <a:buNone/>
            </a:pPr>
            <a:endParaRPr lang="it-IT" dirty="0"/>
          </a:p>
          <a:p>
            <a:r>
              <a:rPr lang="it-IT" dirty="0"/>
              <a:t>Further, when an employee brings a personal injury action against a company other than his employer, and that company files a third-party claim against the employer (who has </a:t>
            </a:r>
            <a:r>
              <a:rPr lang="it-IT" dirty="0" smtClean="0"/>
              <a:t>workers’ compensation </a:t>
            </a:r>
            <a:r>
              <a:rPr lang="it-IT" dirty="0"/>
              <a:t>immunity) based on an indemnification agreement, no recovery against the employer is allowed unless the indemnity agreement specifically waives the immunity. </a:t>
            </a:r>
            <a:r>
              <a:rPr lang="it-IT" dirty="0" smtClean="0"/>
              <a:t>R.C</a:t>
            </a:r>
            <a:r>
              <a:rPr lang="it-IT" dirty="0"/>
              <a:t>. 4123.74</a:t>
            </a:r>
            <a:r>
              <a:rPr lang="it-IT" b="1" dirty="0"/>
              <a:t>; </a:t>
            </a:r>
            <a:r>
              <a:rPr lang="it-IT" i="1" dirty="0"/>
              <a:t>Lubrizol Corp. v. </a:t>
            </a:r>
            <a:r>
              <a:rPr lang="it-IT" i="1" dirty="0" smtClean="0"/>
              <a:t>National </a:t>
            </a:r>
            <a:r>
              <a:rPr lang="it-IT" i="1" dirty="0"/>
              <a:t>Union Fire Ins. Co., 2006 WL 2986396</a:t>
            </a:r>
            <a:endParaRPr lang="en-US" b="1"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16</a:t>
            </a:fld>
            <a:endParaRPr lang="en-US" dirty="0"/>
          </a:p>
        </p:txBody>
      </p:sp>
    </p:spTree>
    <p:extLst>
      <p:ext uri="{BB962C8B-B14F-4D97-AF65-F5344CB8AC3E}">
        <p14:creationId xmlns:p14="http://schemas.microsoft.com/office/powerpoint/2010/main" val="4293165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Compensation Continued</a:t>
            </a:r>
            <a:endParaRPr lang="en-US" dirty="0"/>
          </a:p>
        </p:txBody>
      </p:sp>
      <p:sp>
        <p:nvSpPr>
          <p:cNvPr id="3" name="Content Placeholder 2"/>
          <p:cNvSpPr>
            <a:spLocks noGrp="1"/>
          </p:cNvSpPr>
          <p:nvPr>
            <p:ph idx="1"/>
          </p:nvPr>
        </p:nvSpPr>
        <p:spPr/>
        <p:txBody>
          <a:bodyPr/>
          <a:lstStyle/>
          <a:p>
            <a:r>
              <a:rPr lang="en-US" dirty="0"/>
              <a:t>Ordinary negligence against a non-employer upper or lower tier party is subject to civil </a:t>
            </a:r>
            <a:r>
              <a:rPr lang="en-US" dirty="0" smtClean="0"/>
              <a:t>suit.</a:t>
            </a:r>
          </a:p>
          <a:p>
            <a:pPr marL="0" indent="0">
              <a:buNone/>
            </a:pPr>
            <a:endParaRPr lang="en-US" dirty="0"/>
          </a:p>
          <a:p>
            <a:r>
              <a:rPr lang="en-US" dirty="0"/>
              <a:t>For purposes of workers' compensation immunity from tort actions, an employee may have dual employment status depending on who has the right to control the employee’s work. R.C. § 4123.74. </a:t>
            </a:r>
            <a:r>
              <a:rPr lang="en-US" i="1" dirty="0"/>
              <a:t>Below v. Dollar Gen. Corp.</a:t>
            </a:r>
            <a:r>
              <a:rPr lang="en-US" dirty="0"/>
              <a:t>, 840 N.E.2d 215 (Ohio App. 3d Dist. 2005</a:t>
            </a:r>
            <a:r>
              <a:rPr lang="en-US" dirty="0" smtClean="0"/>
              <a:t>).</a:t>
            </a:r>
          </a:p>
          <a:p>
            <a:pPr marL="0" indent="0">
              <a:buNone/>
            </a:pPr>
            <a:endParaRPr lang="en-US" dirty="0" smtClean="0"/>
          </a:p>
          <a:p>
            <a:r>
              <a:rPr lang="en-US" dirty="0"/>
              <a:t>As for apportionment of liability, employers under Ohio law can be assessed a percentage of negligence, even if they were not required to respond in damages under the </a:t>
            </a:r>
            <a:r>
              <a:rPr lang="en-US" dirty="0" smtClean="0"/>
              <a:t>workers’ compensation </a:t>
            </a:r>
            <a:r>
              <a:rPr lang="en-US" dirty="0"/>
              <a:t>analysis. </a:t>
            </a:r>
            <a:r>
              <a:rPr lang="en-US" dirty="0" smtClean="0"/>
              <a:t>The </a:t>
            </a:r>
            <a:r>
              <a:rPr lang="en-US" dirty="0"/>
              <a:t>defense of </a:t>
            </a:r>
            <a:r>
              <a:rPr lang="en-US" dirty="0" smtClean="0"/>
              <a:t>empty chair </a:t>
            </a:r>
            <a:r>
              <a:rPr lang="en-US" dirty="0"/>
              <a:t>can be raised and shall be amended as an affirmative defense at any time before trial. </a:t>
            </a:r>
            <a:r>
              <a:rPr lang="en-US" dirty="0" smtClean="0"/>
              <a:t>This </a:t>
            </a:r>
            <a:r>
              <a:rPr lang="en-US" dirty="0"/>
              <a:t>allows for a determination of other parties’ liability during discovery. R.C. 2307.23; </a:t>
            </a:r>
            <a:r>
              <a:rPr lang="en-US" i="1" dirty="0"/>
              <a:t>Fischer, Exec Estate </a:t>
            </a:r>
            <a:r>
              <a:rPr lang="en-US" i="1" dirty="0" err="1"/>
              <a:t>Bohazi</a:t>
            </a:r>
            <a:r>
              <a:rPr lang="en-US" i="1" dirty="0"/>
              <a:t> v. Beazer East Inc.</a:t>
            </a:r>
            <a:r>
              <a:rPr lang="en-US" dirty="0"/>
              <a:t> (Ohio App. 8th Dist. 2013).</a:t>
            </a:r>
          </a:p>
          <a:p>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17</a:t>
            </a:fld>
            <a:endParaRPr lang="en-US" dirty="0"/>
          </a:p>
        </p:txBody>
      </p:sp>
    </p:spTree>
    <p:extLst>
      <p:ext uri="{BB962C8B-B14F-4D97-AF65-F5344CB8AC3E}">
        <p14:creationId xmlns:p14="http://schemas.microsoft.com/office/powerpoint/2010/main" val="3053320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A277AC-8DC1-49BA-8A2F-0C14281930FD}" type="slidenum">
              <a:rPr lang="en-US" smtClean="0"/>
              <a:pPr/>
              <a:t>18</a:t>
            </a:fld>
            <a:endParaRPr lang="en-US"/>
          </a:p>
        </p:txBody>
      </p:sp>
      <p:pic>
        <p:nvPicPr>
          <p:cNvPr id="7" name="Picture 6"/>
          <p:cNvPicPr>
            <a:picLocks noChangeAspect="1"/>
          </p:cNvPicPr>
          <p:nvPr/>
        </p:nvPicPr>
        <p:blipFill>
          <a:blip r:embed="rId2"/>
          <a:stretch>
            <a:fillRect/>
          </a:stretch>
        </p:blipFill>
        <p:spPr>
          <a:xfrm>
            <a:off x="914400" y="1295400"/>
            <a:ext cx="5957888" cy="3971925"/>
          </a:xfrm>
          <a:prstGeom prst="rect">
            <a:avLst/>
          </a:prstGeom>
        </p:spPr>
      </p:pic>
      <p:sp>
        <p:nvSpPr>
          <p:cNvPr id="8" name="TextBox 7"/>
          <p:cNvSpPr txBox="1"/>
          <p:nvPr/>
        </p:nvSpPr>
        <p:spPr>
          <a:xfrm>
            <a:off x="5600700" y="4800600"/>
            <a:ext cx="1905000" cy="369332"/>
          </a:xfrm>
          <a:prstGeom prst="rect">
            <a:avLst/>
          </a:prstGeom>
          <a:noFill/>
        </p:spPr>
        <p:txBody>
          <a:bodyPr wrap="square" rtlCol="0">
            <a:spAutoFit/>
          </a:bodyPr>
          <a:lstStyle/>
          <a:p>
            <a:r>
              <a:rPr lang="en-US" dirty="0"/>
              <a:t>166041287</a:t>
            </a:r>
          </a:p>
        </p:txBody>
      </p:sp>
    </p:spTree>
    <p:extLst>
      <p:ext uri="{BB962C8B-B14F-4D97-AF65-F5344CB8AC3E}">
        <p14:creationId xmlns:p14="http://schemas.microsoft.com/office/powerpoint/2010/main" val="911779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772400" cy="1470025"/>
          </a:xfrm>
        </p:spPr>
        <p:txBody>
          <a:bodyPr/>
          <a:lstStyle/>
          <a:p>
            <a:r>
              <a:rPr lang="en-US" dirty="0"/>
              <a:t>ISSUES</a:t>
            </a:r>
            <a:endParaRPr lang="en-US" dirty="0"/>
          </a:p>
        </p:txBody>
      </p:sp>
      <p:sp>
        <p:nvSpPr>
          <p:cNvPr id="3" name="Subtitle 2"/>
          <p:cNvSpPr>
            <a:spLocks noGrp="1"/>
          </p:cNvSpPr>
          <p:nvPr>
            <p:ph type="subTitle" idx="1"/>
          </p:nvPr>
        </p:nvSpPr>
        <p:spPr>
          <a:xfrm>
            <a:off x="685800" y="3581400"/>
            <a:ext cx="6400800" cy="2590800"/>
          </a:xfrm>
        </p:spPr>
        <p:txBody>
          <a:bodyPr>
            <a:normAutofit/>
          </a:bodyPr>
          <a:lstStyle/>
          <a:p>
            <a:pPr marL="342900" lvl="0" indent="-342900">
              <a:buClr>
                <a:srgbClr val="4F81BD">
                  <a:lumMod val="50000"/>
                </a:srgbClr>
              </a:buClr>
              <a:buFont typeface="Arial" pitchFamily="34" charset="0"/>
              <a:buChar char="►"/>
            </a:pPr>
            <a:r>
              <a:rPr lang="en-US" sz="1200" dirty="0" smtClean="0">
                <a:solidFill>
                  <a:prstClr val="black"/>
                </a:solidFill>
              </a:rPr>
              <a:t>Was there a time limit on the AI coverage?</a:t>
            </a:r>
            <a:endParaRPr lang="en-US" sz="1200" dirty="0">
              <a:solidFill>
                <a:prstClr val="black"/>
              </a:solidFill>
            </a:endParaRPr>
          </a:p>
          <a:p>
            <a:pPr marL="342900" lvl="0" indent="-342900">
              <a:buClr>
                <a:srgbClr val="4F81BD">
                  <a:lumMod val="50000"/>
                </a:srgbClr>
              </a:buClr>
              <a:buFont typeface="Arial" pitchFamily="34" charset="0"/>
              <a:buChar char="►"/>
            </a:pPr>
            <a:endParaRPr lang="en-US" sz="1200" dirty="0">
              <a:solidFill>
                <a:prstClr val="black"/>
              </a:solidFill>
            </a:endParaRPr>
          </a:p>
          <a:p>
            <a:pPr marL="342900" lvl="0" indent="-342900">
              <a:buClr>
                <a:srgbClr val="4F81BD">
                  <a:lumMod val="50000"/>
                </a:srgbClr>
              </a:buClr>
              <a:buFont typeface="Arial" pitchFamily="34" charset="0"/>
              <a:buChar char="►"/>
            </a:pPr>
            <a:r>
              <a:rPr lang="en-US" sz="1200" dirty="0" smtClean="0">
                <a:solidFill>
                  <a:prstClr val="black"/>
                </a:solidFill>
              </a:rPr>
              <a:t>What role did Ohio construction defect law (</a:t>
            </a:r>
            <a:r>
              <a:rPr lang="en-US" sz="1200" i="1" dirty="0" smtClean="0">
                <a:solidFill>
                  <a:prstClr val="black"/>
                </a:solidFill>
              </a:rPr>
              <a:t>Custom </a:t>
            </a:r>
            <a:r>
              <a:rPr lang="en-US" sz="1200" i="1" dirty="0" err="1" smtClean="0">
                <a:solidFill>
                  <a:prstClr val="black"/>
                </a:solidFill>
              </a:rPr>
              <a:t>Agri</a:t>
            </a:r>
            <a:r>
              <a:rPr lang="en-US" sz="1200" dirty="0" smtClean="0">
                <a:solidFill>
                  <a:prstClr val="black"/>
                </a:solidFill>
              </a:rPr>
              <a:t>) play?</a:t>
            </a:r>
            <a:endParaRPr lang="en-US" sz="1200" dirty="0">
              <a:solidFill>
                <a:prstClr val="black"/>
              </a:solidFill>
            </a:endParaRPr>
          </a:p>
          <a:p>
            <a:pPr marL="342900" lvl="0" indent="-342900">
              <a:buClr>
                <a:srgbClr val="4F81BD">
                  <a:lumMod val="50000"/>
                </a:srgbClr>
              </a:buClr>
              <a:buFont typeface="Arial" pitchFamily="34" charset="0"/>
              <a:buChar char="►"/>
            </a:pPr>
            <a:endParaRPr lang="en-US" sz="1200" dirty="0">
              <a:solidFill>
                <a:prstClr val="black"/>
              </a:solidFill>
            </a:endParaRPr>
          </a:p>
          <a:p>
            <a:pPr marL="342900" lvl="0" indent="-342900">
              <a:buClr>
                <a:srgbClr val="4F81BD">
                  <a:lumMod val="50000"/>
                </a:srgbClr>
              </a:buClr>
              <a:buFont typeface="Arial" pitchFamily="34" charset="0"/>
              <a:buChar char="►"/>
            </a:pPr>
            <a:r>
              <a:rPr lang="en-US" sz="1200" dirty="0" smtClean="0">
                <a:solidFill>
                  <a:prstClr val="black"/>
                </a:solidFill>
              </a:rPr>
              <a:t>Can a party recover attorney fees for pursuing a declaratory judgment action?</a:t>
            </a:r>
            <a:endParaRPr lang="en-US" sz="1200" dirty="0">
              <a:solidFill>
                <a:prstClr val="black"/>
              </a:solidFill>
            </a:endParaRPr>
          </a:p>
          <a:p>
            <a:pPr marL="342900" lvl="0" indent="-342900">
              <a:buClr>
                <a:srgbClr val="4F81BD">
                  <a:lumMod val="50000"/>
                </a:srgbClr>
              </a:buClr>
              <a:buFont typeface="Arial" pitchFamily="34" charset="0"/>
              <a:buChar char="►"/>
            </a:pPr>
            <a:endParaRPr lang="en-US" sz="1200" dirty="0">
              <a:solidFill>
                <a:prstClr val="black"/>
              </a:solidFill>
            </a:endParaRPr>
          </a:p>
          <a:p>
            <a:pPr marL="342900" lvl="0" indent="-342900">
              <a:buClr>
                <a:srgbClr val="4F81BD">
                  <a:lumMod val="50000"/>
                </a:srgbClr>
              </a:buClr>
              <a:buFont typeface="Arial" pitchFamily="34" charset="0"/>
              <a:buChar char="►"/>
            </a:pPr>
            <a:r>
              <a:rPr lang="en-US" sz="1200" dirty="0">
                <a:solidFill>
                  <a:prstClr val="black"/>
                </a:solidFill>
              </a:rPr>
              <a:t>Was this a construction contract?</a:t>
            </a:r>
          </a:p>
          <a:p>
            <a:pPr marL="342900" lvl="0" indent="-342900">
              <a:buClr>
                <a:srgbClr val="4F81BD">
                  <a:lumMod val="50000"/>
                </a:srgbClr>
              </a:buClr>
              <a:buFont typeface="Arial" pitchFamily="34" charset="0"/>
              <a:buChar char="►"/>
            </a:pPr>
            <a:endParaRPr lang="en-US" sz="1200" dirty="0">
              <a:solidFill>
                <a:prstClr val="black"/>
              </a:solidFill>
            </a:endParaRPr>
          </a:p>
          <a:p>
            <a:pPr marL="342900" lvl="0" indent="-342900">
              <a:buClr>
                <a:srgbClr val="4F81BD">
                  <a:lumMod val="50000"/>
                </a:srgbClr>
              </a:buClr>
              <a:buFont typeface="Arial" pitchFamily="34" charset="0"/>
              <a:buChar char="►"/>
            </a:pPr>
            <a:r>
              <a:rPr lang="en-US" sz="1200" dirty="0">
                <a:solidFill>
                  <a:prstClr val="black"/>
                </a:solidFill>
              </a:rPr>
              <a:t>What role did the AAA Arbitration Decision play</a:t>
            </a:r>
            <a:r>
              <a:rPr lang="en-US" sz="1200" dirty="0" smtClean="0">
                <a:solidFill>
                  <a:prstClr val="black"/>
                </a:solidFill>
              </a:rPr>
              <a:t>?</a:t>
            </a:r>
          </a:p>
          <a:p>
            <a:pPr marL="342900" lvl="0" indent="-342900">
              <a:buClr>
                <a:srgbClr val="4F81BD">
                  <a:lumMod val="50000"/>
                </a:srgbClr>
              </a:buClr>
              <a:buFont typeface="Arial" pitchFamily="34" charset="0"/>
              <a:buChar char="►"/>
            </a:pPr>
            <a:endParaRPr lang="en-US" sz="1200" dirty="0">
              <a:solidFill>
                <a:prstClr val="black"/>
              </a:solidFill>
            </a:endParaRPr>
          </a:p>
          <a:p>
            <a:pPr marL="342900" lvl="0" indent="-342900">
              <a:buClr>
                <a:srgbClr val="4F81BD">
                  <a:lumMod val="50000"/>
                </a:srgbClr>
              </a:buClr>
              <a:buFont typeface="Arial" pitchFamily="34" charset="0"/>
              <a:buChar char="►"/>
            </a:pPr>
            <a:r>
              <a:rPr lang="en-US" sz="1200" i="1" dirty="0" smtClean="0">
                <a:solidFill>
                  <a:prstClr val="black"/>
                </a:solidFill>
              </a:rPr>
              <a:t>The </a:t>
            </a:r>
            <a:r>
              <a:rPr lang="en-US" sz="1200" i="1" dirty="0" err="1" smtClean="0">
                <a:solidFill>
                  <a:prstClr val="black"/>
                </a:solidFill>
              </a:rPr>
              <a:t>Weitz</a:t>
            </a:r>
            <a:r>
              <a:rPr lang="en-US" sz="1200" i="1" dirty="0" smtClean="0">
                <a:solidFill>
                  <a:prstClr val="black"/>
                </a:solidFill>
              </a:rPr>
              <a:t> Company v. Acuity, </a:t>
            </a:r>
            <a:r>
              <a:rPr lang="en-US" sz="1200" dirty="0" smtClean="0">
                <a:solidFill>
                  <a:prstClr val="black"/>
                </a:solidFill>
              </a:rPr>
              <a:t>2016 WL 6432835 (S.D. Ohio 2016)</a:t>
            </a:r>
            <a:endParaRPr lang="en-US" sz="1200" i="1" dirty="0" smtClean="0">
              <a:solidFill>
                <a:prstClr val="black"/>
              </a:solidFill>
            </a:endParaRPr>
          </a:p>
          <a:p>
            <a:pPr marL="342900" lvl="0" indent="-342900">
              <a:buClr>
                <a:srgbClr val="4F81BD">
                  <a:lumMod val="50000"/>
                </a:srgbClr>
              </a:buClr>
              <a:buFont typeface="Arial" pitchFamily="34" charset="0"/>
              <a:buChar char="►"/>
            </a:pPr>
            <a:endParaRPr lang="en-US" sz="1200" dirty="0">
              <a:solidFill>
                <a:prstClr val="black"/>
              </a:solidFill>
            </a:endParaRPr>
          </a:p>
          <a:p>
            <a:endParaRPr lang="en-US" dirty="0"/>
          </a:p>
        </p:txBody>
      </p:sp>
    </p:spTree>
    <p:extLst>
      <p:ext uri="{BB962C8B-B14F-4D97-AF65-F5344CB8AC3E}">
        <p14:creationId xmlns:p14="http://schemas.microsoft.com/office/powerpoint/2010/main" val="372446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Transfer Defined</a:t>
            </a:r>
            <a:endParaRPr lang="en-US" dirty="0"/>
          </a:p>
        </p:txBody>
      </p:sp>
      <p:sp>
        <p:nvSpPr>
          <p:cNvPr id="3" name="Content Placeholder 2"/>
          <p:cNvSpPr>
            <a:spLocks noGrp="1"/>
          </p:cNvSpPr>
          <p:nvPr>
            <p:ph idx="1"/>
          </p:nvPr>
        </p:nvSpPr>
        <p:spPr/>
        <p:txBody>
          <a:bodyPr/>
          <a:lstStyle/>
          <a:p>
            <a:r>
              <a:rPr lang="en-US" b="1" dirty="0" smtClean="0"/>
              <a:t>Risk Transfer</a:t>
            </a:r>
            <a:r>
              <a:rPr lang="en-US" dirty="0" smtClean="0"/>
              <a:t>: an agreement whereby </a:t>
            </a:r>
            <a:br>
              <a:rPr lang="en-US" dirty="0" smtClean="0"/>
            </a:br>
            <a:r>
              <a:rPr lang="en-US" dirty="0" smtClean="0"/>
              <a:t>responsibility for payment of specified </a:t>
            </a:r>
            <a:br>
              <a:rPr lang="en-US" dirty="0" smtClean="0"/>
            </a:br>
            <a:r>
              <a:rPr lang="en-US" dirty="0" smtClean="0"/>
              <a:t>losses shift from one party to another.</a:t>
            </a:r>
          </a:p>
          <a:p>
            <a:pPr>
              <a:lnSpc>
                <a:spcPct val="200000"/>
              </a:lnSpc>
            </a:pPr>
            <a:r>
              <a:rPr lang="en-US" dirty="0" smtClean="0"/>
              <a:t>Higher tier versus lower tier </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2</a:t>
            </a:fld>
            <a:endParaRPr lang="en-US" dirty="0"/>
          </a:p>
        </p:txBody>
      </p:sp>
      <p:pic>
        <p:nvPicPr>
          <p:cNvPr id="7" name="Picture 6"/>
          <p:cNvPicPr>
            <a:picLocks noChangeAspect="1"/>
          </p:cNvPicPr>
          <p:nvPr/>
        </p:nvPicPr>
        <p:blipFill>
          <a:blip r:embed="rId3"/>
          <a:stretch>
            <a:fillRect/>
          </a:stretch>
        </p:blipFill>
        <p:spPr>
          <a:xfrm>
            <a:off x="5032513" y="1752600"/>
            <a:ext cx="3650974" cy="2417245"/>
          </a:xfrm>
          <a:prstGeom prst="rect">
            <a:avLst/>
          </a:prstGeom>
        </p:spPr>
      </p:pic>
      <p:sp>
        <p:nvSpPr>
          <p:cNvPr id="8" name="TextBox 7"/>
          <p:cNvSpPr txBox="1"/>
          <p:nvPr/>
        </p:nvSpPr>
        <p:spPr>
          <a:xfrm>
            <a:off x="7391400" y="4777341"/>
            <a:ext cx="1292087" cy="369332"/>
          </a:xfrm>
          <a:prstGeom prst="rect">
            <a:avLst/>
          </a:prstGeom>
          <a:noFill/>
        </p:spPr>
        <p:txBody>
          <a:bodyPr wrap="square" rtlCol="0">
            <a:spAutoFit/>
          </a:bodyPr>
          <a:lstStyle/>
          <a:p>
            <a:r>
              <a:rPr lang="en-US" dirty="0"/>
              <a:t>134944616</a:t>
            </a:r>
          </a:p>
        </p:txBody>
      </p:sp>
    </p:spTree>
    <p:extLst>
      <p:ext uri="{BB962C8B-B14F-4D97-AF65-F5344CB8AC3E}">
        <p14:creationId xmlns:p14="http://schemas.microsoft.com/office/powerpoint/2010/main" val="2920542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Lexington Ins. Co. v. </a:t>
            </a:r>
            <a:r>
              <a:rPr lang="en-US" i="1" dirty="0" err="1" smtClean="0"/>
              <a:t>Dunnwell</a:t>
            </a:r>
            <a:r>
              <a:rPr lang="en-US" i="1" dirty="0" smtClean="0"/>
              <a:t>, LLC</a:t>
            </a:r>
            <a:endParaRPr lang="en-US" i="1" dirty="0"/>
          </a:p>
        </p:txBody>
      </p:sp>
      <p:pic>
        <p:nvPicPr>
          <p:cNvPr id="8" name="Picture Placeholder 7"/>
          <p:cNvPicPr>
            <a:picLocks noGrp="1" noChangeAspect="1"/>
          </p:cNvPicPr>
          <p:nvPr>
            <p:ph type="pic" idx="1"/>
          </p:nvPr>
        </p:nvPicPr>
        <p:blipFill>
          <a:blip r:embed="rId2"/>
          <a:srcRect l="5334" r="5334"/>
          <a:stretch>
            <a:fillRect/>
          </a:stretch>
        </p:blipFill>
        <p:spPr>
          <a:prstGeom prst="rect">
            <a:avLst/>
          </a:prstGeom>
        </p:spPr>
      </p:pic>
      <p:sp>
        <p:nvSpPr>
          <p:cNvPr id="4" name="Text Placeholder 3"/>
          <p:cNvSpPr>
            <a:spLocks noGrp="1"/>
          </p:cNvSpPr>
          <p:nvPr>
            <p:ph type="body" sz="half" idx="2"/>
          </p:nvPr>
        </p:nvSpPr>
        <p:spPr/>
        <p:txBody>
          <a:bodyPr/>
          <a:lstStyle/>
          <a:p>
            <a:r>
              <a:rPr lang="en-US" dirty="0" smtClean="0"/>
              <a:t>69 N.E.2d 1066, 2016-Ohio-5311 (9</a:t>
            </a:r>
            <a:r>
              <a:rPr lang="en-US" baseline="30000" dirty="0" smtClean="0"/>
              <a:t>th</a:t>
            </a:r>
            <a:r>
              <a:rPr lang="en-US" dirty="0" smtClean="0"/>
              <a:t> Dist. 2016).</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A277AC-8DC1-49BA-8A2F-0C14281930FD}" type="slidenum">
              <a:rPr lang="en-US" smtClean="0"/>
              <a:pPr/>
              <a:t>20</a:t>
            </a:fld>
            <a:endParaRPr lang="en-US"/>
          </a:p>
        </p:txBody>
      </p:sp>
    </p:spTree>
    <p:extLst>
      <p:ext uri="{BB962C8B-B14F-4D97-AF65-F5344CB8AC3E}">
        <p14:creationId xmlns:p14="http://schemas.microsoft.com/office/powerpoint/2010/main" val="279135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What law applied?</a:t>
            </a:r>
          </a:p>
          <a:p>
            <a:endParaRPr lang="en-US" dirty="0"/>
          </a:p>
          <a:p>
            <a:r>
              <a:rPr lang="en-US" dirty="0" smtClean="0"/>
              <a:t>Why was the denial of a motion for summary judgment a final appealable order?</a:t>
            </a:r>
          </a:p>
          <a:p>
            <a:endParaRPr lang="en-US" dirty="0"/>
          </a:p>
          <a:p>
            <a:r>
              <a:rPr lang="en-US" dirty="0" smtClean="0"/>
              <a:t>How many subcontractors were used?</a:t>
            </a:r>
          </a:p>
          <a:p>
            <a:endParaRPr lang="en-US" dirty="0"/>
          </a:p>
          <a:p>
            <a:r>
              <a:rPr lang="en-US" dirty="0" smtClean="0"/>
              <a:t>What was the role of the purported additional insured/general contractor?</a:t>
            </a:r>
          </a:p>
          <a:p>
            <a:endParaRPr lang="en-US" dirty="0"/>
          </a:p>
          <a:p>
            <a:r>
              <a:rPr lang="en-US" dirty="0" smtClean="0"/>
              <a:t>Did the Court find additional insured coverage here?</a:t>
            </a:r>
          </a:p>
          <a:p>
            <a:endParaRPr lang="en-US" dirty="0"/>
          </a:p>
          <a:p>
            <a:r>
              <a:rPr lang="en-US" dirty="0" smtClean="0"/>
              <a:t>Why/why not?</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21</a:t>
            </a:fld>
            <a:endParaRPr lang="en-US" dirty="0"/>
          </a:p>
        </p:txBody>
      </p:sp>
    </p:spTree>
    <p:extLst>
      <p:ext uri="{BB962C8B-B14F-4D97-AF65-F5344CB8AC3E}">
        <p14:creationId xmlns:p14="http://schemas.microsoft.com/office/powerpoint/2010/main" val="373888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057400"/>
            <a:ext cx="3009900" cy="1143000"/>
          </a:xfrm>
        </p:spPr>
        <p:txBody>
          <a:bodyPr>
            <a:noAutofit/>
          </a:bodyPr>
          <a:lstStyle/>
          <a:p>
            <a:r>
              <a:rPr lang="en-US" sz="4000" dirty="0" smtClean="0"/>
              <a:t>Questions?</a:t>
            </a:r>
            <a:endParaRPr lang="en-US" sz="4000"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A277AC-8DC1-49BA-8A2F-0C14281930FD}" type="slidenum">
              <a:rPr lang="en-US" smtClean="0"/>
              <a:pPr/>
              <a:t>22</a:t>
            </a:fld>
            <a:endParaRPr lang="en-US"/>
          </a:p>
        </p:txBody>
      </p:sp>
    </p:spTree>
    <p:extLst>
      <p:ext uri="{BB962C8B-B14F-4D97-AF65-F5344CB8AC3E}">
        <p14:creationId xmlns:p14="http://schemas.microsoft.com/office/powerpoint/2010/main" val="2942344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Risk Transfer</a:t>
            </a:r>
            <a:endParaRPr lang="en-US" dirty="0"/>
          </a:p>
        </p:txBody>
      </p:sp>
      <p:sp>
        <p:nvSpPr>
          <p:cNvPr id="3" name="Content Placeholder 2"/>
          <p:cNvSpPr>
            <a:spLocks noGrp="1"/>
          </p:cNvSpPr>
          <p:nvPr>
            <p:ph idx="1"/>
          </p:nvPr>
        </p:nvSpPr>
        <p:spPr/>
        <p:txBody>
          <a:bodyPr/>
          <a:lstStyle/>
          <a:p>
            <a:r>
              <a:rPr lang="en-US" dirty="0" smtClean="0"/>
              <a:t>Risk transfer developed out of employee injury cases and later expanded into property damage.</a:t>
            </a:r>
          </a:p>
          <a:p>
            <a:pPr marL="0" indent="0">
              <a:buNone/>
            </a:pPr>
            <a:endParaRPr lang="en-US" dirty="0" smtClean="0"/>
          </a:p>
          <a:p>
            <a:r>
              <a:rPr lang="en-US" dirty="0"/>
              <a:t>Ohio favors limits on risk transfer – </a:t>
            </a:r>
            <a:r>
              <a:rPr lang="en-US" dirty="0" smtClean="0"/>
              <a:t>in many cases, it is limited </a:t>
            </a:r>
            <a:r>
              <a:rPr lang="en-US" dirty="0"/>
              <a:t>to the </a:t>
            </a:r>
            <a:r>
              <a:rPr lang="en-US" dirty="0" smtClean="0"/>
              <a:t>non-negligence </a:t>
            </a:r>
            <a:r>
              <a:rPr lang="en-US" dirty="0"/>
              <a:t>of the additional </a:t>
            </a:r>
            <a:r>
              <a:rPr lang="en-US" dirty="0" smtClean="0"/>
              <a:t>insured.</a:t>
            </a:r>
          </a:p>
          <a:p>
            <a:pPr marL="0" indent="0">
              <a:buNone/>
            </a:pPr>
            <a:endParaRPr lang="en-US" dirty="0"/>
          </a:p>
          <a:p>
            <a:r>
              <a:rPr lang="en-US" dirty="0" smtClean="0"/>
              <a:t>An anti-indemnity </a:t>
            </a:r>
            <a:r>
              <a:rPr lang="en-US" dirty="0"/>
              <a:t>statute </a:t>
            </a:r>
            <a:r>
              <a:rPr lang="en-US" dirty="0" smtClean="0"/>
              <a:t>was developed </a:t>
            </a:r>
            <a:r>
              <a:rPr lang="en-US" dirty="0"/>
              <a:t>by the </a:t>
            </a:r>
            <a:r>
              <a:rPr lang="en-US" dirty="0" smtClean="0"/>
              <a:t>legislature </a:t>
            </a:r>
            <a:r>
              <a:rPr lang="en-US" dirty="0"/>
              <a:t>to protect Ohio employees in construction and maintenance </a:t>
            </a:r>
            <a:r>
              <a:rPr lang="en-US" dirty="0" smtClean="0"/>
              <a:t>cases.</a:t>
            </a:r>
          </a:p>
          <a:p>
            <a:endParaRPr lang="en-US" dirty="0"/>
          </a:p>
          <a:p>
            <a:r>
              <a:rPr lang="en-US" dirty="0" smtClean="0"/>
              <a:t>Consider greed, grit and marketing.</a:t>
            </a:r>
            <a:endParaRPr lang="en-US" dirty="0"/>
          </a:p>
          <a:p>
            <a:endParaRPr lang="en-US" dirty="0" smtClean="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3</a:t>
            </a:fld>
            <a:endParaRPr lang="en-US" dirty="0"/>
          </a:p>
        </p:txBody>
      </p:sp>
    </p:spTree>
    <p:extLst>
      <p:ext uri="{BB962C8B-B14F-4D97-AF65-F5344CB8AC3E}">
        <p14:creationId xmlns:p14="http://schemas.microsoft.com/office/powerpoint/2010/main" val="2381919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Insured Contract</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part of any other contract or agreement pertaining to your business (including an indemnification of a municipality in connection with work performed for a municipality) under which you assume the tort liability of another party to pay for </a:t>
            </a:r>
            <a:r>
              <a:rPr lang="en-US" dirty="0" smtClean="0"/>
              <a:t>bodily injury, property damage or personal </a:t>
            </a:r>
            <a:r>
              <a:rPr lang="en-US" dirty="0"/>
              <a:t>and advertising </a:t>
            </a:r>
            <a:r>
              <a:rPr lang="en-US" dirty="0" smtClean="0"/>
              <a:t>injury to </a:t>
            </a:r>
            <a:r>
              <a:rPr lang="en-US" dirty="0"/>
              <a:t>a third person or organization. Tort liability means a liability that would be </a:t>
            </a:r>
            <a:r>
              <a:rPr lang="en-US" dirty="0" smtClean="0"/>
              <a:t>imposed </a:t>
            </a:r>
            <a:r>
              <a:rPr lang="en-US" dirty="0"/>
              <a:t>by law in the absence of any contract or agreement. </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4</a:t>
            </a:fld>
            <a:endParaRPr lang="en-US" dirty="0"/>
          </a:p>
        </p:txBody>
      </p:sp>
    </p:spTree>
    <p:extLst>
      <p:ext uri="{BB962C8B-B14F-4D97-AF65-F5344CB8AC3E}">
        <p14:creationId xmlns:p14="http://schemas.microsoft.com/office/powerpoint/2010/main" val="503733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Insured Endorsements</a:t>
            </a:r>
            <a:endParaRPr lang="en-US" dirty="0"/>
          </a:p>
        </p:txBody>
      </p:sp>
      <p:sp>
        <p:nvSpPr>
          <p:cNvPr id="3" name="Content Placeholder 2"/>
          <p:cNvSpPr>
            <a:spLocks noGrp="1"/>
          </p:cNvSpPr>
          <p:nvPr>
            <p:ph idx="1"/>
          </p:nvPr>
        </p:nvSpPr>
        <p:spPr/>
        <p:txBody>
          <a:bodyPr/>
          <a:lstStyle/>
          <a:p>
            <a:r>
              <a:rPr lang="en-US" dirty="0"/>
              <a:t>Help fill the gap</a:t>
            </a:r>
          </a:p>
          <a:p>
            <a:pPr>
              <a:lnSpc>
                <a:spcPct val="200000"/>
              </a:lnSpc>
            </a:pPr>
            <a:r>
              <a:rPr lang="en-US" dirty="0"/>
              <a:t>Circumvent state anti-indemnification statutes in most states</a:t>
            </a:r>
          </a:p>
          <a:p>
            <a:pPr>
              <a:lnSpc>
                <a:spcPct val="200000"/>
              </a:lnSpc>
            </a:pPr>
            <a:r>
              <a:rPr lang="en-US" dirty="0"/>
              <a:t>P</a:t>
            </a:r>
            <a:r>
              <a:rPr lang="en-US" dirty="0" smtClean="0"/>
              <a:t>rovide </a:t>
            </a:r>
            <a:r>
              <a:rPr lang="en-US" dirty="0"/>
              <a:t>different degrees of coverage</a:t>
            </a:r>
          </a:p>
          <a:p>
            <a:pPr>
              <a:lnSpc>
                <a:spcPct val="200000"/>
              </a:lnSpc>
            </a:pPr>
            <a:r>
              <a:rPr lang="en-US" dirty="0" smtClean="0"/>
              <a:t>Should be considered when comparing scheduled and automatic coverage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5</a:t>
            </a:fld>
            <a:endParaRPr lang="en-US" dirty="0"/>
          </a:p>
        </p:txBody>
      </p:sp>
    </p:spTree>
    <p:extLst>
      <p:ext uri="{BB962C8B-B14F-4D97-AF65-F5344CB8AC3E}">
        <p14:creationId xmlns:p14="http://schemas.microsoft.com/office/powerpoint/2010/main" val="827999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Consider</a:t>
            </a:r>
            <a:endParaRPr lang="en-US" dirty="0"/>
          </a:p>
        </p:txBody>
      </p:sp>
      <p:sp>
        <p:nvSpPr>
          <p:cNvPr id="3" name="Content Placeholder 2"/>
          <p:cNvSpPr>
            <a:spLocks noGrp="1"/>
          </p:cNvSpPr>
          <p:nvPr>
            <p:ph idx="1"/>
          </p:nvPr>
        </p:nvSpPr>
        <p:spPr/>
        <p:txBody>
          <a:bodyPr/>
          <a:lstStyle/>
          <a:p>
            <a:pPr marL="514350" indent="-457200">
              <a:spcBef>
                <a:spcPts val="1800"/>
              </a:spcBef>
            </a:pPr>
            <a:r>
              <a:rPr lang="en-US" altLang="en-US" dirty="0" smtClean="0"/>
              <a:t>Independently evaluate obligations </a:t>
            </a:r>
            <a:r>
              <a:rPr lang="en-US" altLang="en-US" dirty="0"/>
              <a:t>under an indemnity agreement and any additional insured </a:t>
            </a:r>
            <a:r>
              <a:rPr lang="en-US" altLang="en-US" dirty="0" smtClean="0"/>
              <a:t>endorsements.</a:t>
            </a:r>
            <a:endParaRPr lang="en-US" altLang="en-US" dirty="0"/>
          </a:p>
          <a:p>
            <a:pPr marL="514350" indent="-457200">
              <a:spcBef>
                <a:spcPts val="1800"/>
              </a:spcBef>
            </a:pPr>
            <a:r>
              <a:rPr lang="en-US" altLang="en-US" dirty="0"/>
              <a:t>You can have a perfect understanding of the accident facts and be wrong about who owes a claim if you ignore coverage and risk transfer issues.</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6</a:t>
            </a:fld>
            <a:endParaRPr lang="en-US" dirty="0"/>
          </a:p>
        </p:txBody>
      </p:sp>
    </p:spTree>
    <p:extLst>
      <p:ext uri="{BB962C8B-B14F-4D97-AF65-F5344CB8AC3E}">
        <p14:creationId xmlns:p14="http://schemas.microsoft.com/office/powerpoint/2010/main" val="3387992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Considerations</a:t>
            </a:r>
            <a:endParaRPr lang="en-US" dirty="0"/>
          </a:p>
        </p:txBody>
      </p:sp>
      <p:sp>
        <p:nvSpPr>
          <p:cNvPr id="3" name="Content Placeholder 2"/>
          <p:cNvSpPr>
            <a:spLocks noGrp="1"/>
          </p:cNvSpPr>
          <p:nvPr>
            <p:ph idx="1"/>
          </p:nvPr>
        </p:nvSpPr>
        <p:spPr/>
        <p:txBody>
          <a:bodyPr/>
          <a:lstStyle/>
          <a:p>
            <a:pPr>
              <a:spcBef>
                <a:spcPts val="1800"/>
              </a:spcBef>
            </a:pPr>
            <a:r>
              <a:rPr lang="en-US" dirty="0"/>
              <a:t>Declination of an </a:t>
            </a:r>
            <a:r>
              <a:rPr lang="en-US" dirty="0" smtClean="0"/>
              <a:t>additional </a:t>
            </a:r>
            <a:r>
              <a:rPr lang="en-US" dirty="0"/>
              <a:t>i</a:t>
            </a:r>
            <a:r>
              <a:rPr lang="en-US" dirty="0" smtClean="0"/>
              <a:t>nsured </a:t>
            </a:r>
            <a:r>
              <a:rPr lang="en-US" dirty="0"/>
              <a:t>tender carries the potential for bad </a:t>
            </a:r>
            <a:r>
              <a:rPr lang="en-US" dirty="0" smtClean="0"/>
              <a:t>faith and estoppel </a:t>
            </a:r>
            <a:r>
              <a:rPr lang="en-US" dirty="0"/>
              <a:t>ramifications for the carrier declining coverage or defense.</a:t>
            </a:r>
          </a:p>
          <a:p>
            <a:pPr>
              <a:spcBef>
                <a:spcPts val="1800"/>
              </a:spcBef>
            </a:pPr>
            <a:r>
              <a:rPr lang="en-US" dirty="0"/>
              <a:t>Is control of the defense for the a</a:t>
            </a:r>
            <a:r>
              <a:rPr lang="en-US" dirty="0" smtClean="0"/>
              <a:t>dditional </a:t>
            </a:r>
            <a:r>
              <a:rPr lang="en-US" dirty="0"/>
              <a:t>i</a:t>
            </a:r>
            <a:r>
              <a:rPr lang="en-US" dirty="0" smtClean="0"/>
              <a:t>nsured an </a:t>
            </a:r>
            <a:r>
              <a:rPr lang="en-US" dirty="0"/>
              <a:t>important consideration?</a:t>
            </a:r>
          </a:p>
          <a:p>
            <a:pPr>
              <a:spcBef>
                <a:spcPts val="1800"/>
              </a:spcBef>
            </a:pPr>
            <a:r>
              <a:rPr lang="en-US" dirty="0" smtClean="0"/>
              <a:t>Primary and excess </a:t>
            </a:r>
            <a:r>
              <a:rPr lang="en-US" dirty="0"/>
              <a:t>matters for other insurance, but not contractual </a:t>
            </a:r>
            <a:r>
              <a:rPr lang="en-US" dirty="0" smtClean="0"/>
              <a:t/>
            </a:r>
            <a:br>
              <a:rPr lang="en-US" dirty="0" smtClean="0"/>
            </a:br>
            <a:r>
              <a:rPr lang="en-US" dirty="0" smtClean="0"/>
              <a:t>indemnity </a:t>
            </a:r>
            <a:r>
              <a:rPr lang="en-US" dirty="0"/>
              <a:t>exposure</a:t>
            </a:r>
            <a:r>
              <a:rPr lang="en-US" dirty="0" smtClean="0"/>
              <a:t>.</a:t>
            </a:r>
          </a:p>
          <a:p>
            <a:endParaRPr lang="en-US" dirty="0" smtClean="0"/>
          </a:p>
          <a:p>
            <a:r>
              <a:rPr lang="en-US" dirty="0" smtClean="0"/>
              <a:t>What </a:t>
            </a:r>
            <a:r>
              <a:rPr lang="en-US" dirty="0"/>
              <a:t>about passing along a tender from the upper tier to a lower tier subcontractor?</a:t>
            </a:r>
          </a:p>
          <a:p>
            <a:endParaRPr lang="en-US" dirty="0"/>
          </a:p>
          <a:p>
            <a:r>
              <a:rPr lang="en-US" dirty="0"/>
              <a:t>What if you don’t like the conditional acceptance of the outbound tender?</a:t>
            </a:r>
          </a:p>
          <a:p>
            <a:endParaRPr lang="en-US" dirty="0"/>
          </a:p>
          <a:p>
            <a:r>
              <a:rPr lang="en-US" dirty="0"/>
              <a:t>Why is timing so important?</a:t>
            </a:r>
          </a:p>
          <a:p>
            <a:pPr marL="0" indent="0">
              <a:spcBef>
                <a:spcPts val="1800"/>
              </a:spcBef>
              <a:buNone/>
            </a:pPr>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7</a:t>
            </a:fld>
            <a:endParaRPr lang="en-US" dirty="0"/>
          </a:p>
        </p:txBody>
      </p:sp>
    </p:spTree>
    <p:extLst>
      <p:ext uri="{BB962C8B-B14F-4D97-AF65-F5344CB8AC3E}">
        <p14:creationId xmlns:p14="http://schemas.microsoft.com/office/powerpoint/2010/main" val="2802436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7013"/>
            <a:ext cx="8229600" cy="1143000"/>
          </a:xfrm>
        </p:spPr>
        <p:txBody>
          <a:bodyPr/>
          <a:lstStyle/>
          <a:p>
            <a:r>
              <a:rPr lang="en-US" dirty="0" smtClean="0"/>
              <a:t>2305.31 Indemnity Agreements </a:t>
            </a:r>
            <a:br>
              <a:rPr lang="en-US" dirty="0" smtClean="0"/>
            </a:br>
            <a:r>
              <a:rPr lang="en-US" dirty="0" smtClean="0"/>
              <a:t>as part of Construction </a:t>
            </a:r>
            <a:r>
              <a:rPr lang="en-US" dirty="0"/>
              <a:t>C</a:t>
            </a:r>
            <a:r>
              <a:rPr lang="en-US" dirty="0" smtClean="0"/>
              <a:t>ontract </a:t>
            </a:r>
            <a:r>
              <a:rPr lang="en-US" dirty="0"/>
              <a:t>V</a:t>
            </a:r>
            <a:r>
              <a:rPr lang="en-US" dirty="0" smtClean="0"/>
              <a:t>oid</a:t>
            </a:r>
            <a:endParaRPr lang="en-US" dirty="0"/>
          </a:p>
        </p:txBody>
      </p:sp>
      <p:sp>
        <p:nvSpPr>
          <p:cNvPr id="3" name="Content Placeholder 2"/>
          <p:cNvSpPr>
            <a:spLocks noGrp="1"/>
          </p:cNvSpPr>
          <p:nvPr>
            <p:ph idx="1"/>
          </p:nvPr>
        </p:nvSpPr>
        <p:spPr/>
        <p:txBody>
          <a:bodyPr/>
          <a:lstStyle/>
          <a:p>
            <a:pPr marL="0" indent="0">
              <a:buNone/>
            </a:pPr>
            <a:r>
              <a:rPr lang="en-US" dirty="0"/>
              <a:t>A covenant, promise, agreement, or understanding in, or in connection with or collateral to, a contract or agreement relative to the design, planning, construction, alteration, </a:t>
            </a:r>
            <a:r>
              <a:rPr lang="en-US" dirty="0" smtClean="0"/>
              <a:t>repair </a:t>
            </a:r>
            <a:r>
              <a:rPr lang="en-US" dirty="0"/>
              <a:t>or maintenance of a building, structure, highway, road, </a:t>
            </a:r>
            <a:r>
              <a:rPr lang="en-US" dirty="0" smtClean="0"/>
              <a:t>appurtenance </a:t>
            </a:r>
            <a:r>
              <a:rPr lang="en-US" dirty="0"/>
              <a:t>and appliance, including </a:t>
            </a:r>
            <a:r>
              <a:rPr lang="en-US" dirty="0" smtClean="0"/>
              <a:t>moving, demolition </a:t>
            </a:r>
            <a:r>
              <a:rPr lang="en-US" dirty="0"/>
              <a:t>and excavating connected therewith, pursuant to which contract or agreement the </a:t>
            </a:r>
            <a:r>
              <a:rPr lang="en-US" dirty="0" err="1"/>
              <a:t>promisee</a:t>
            </a:r>
            <a:r>
              <a:rPr lang="en-US" dirty="0"/>
              <a:t>, or its independent contractors, agents or employees has hired the promisor to perform work, purporting to indemnify the </a:t>
            </a:r>
            <a:r>
              <a:rPr lang="en-US" dirty="0" err="1"/>
              <a:t>promisee</a:t>
            </a:r>
            <a:r>
              <a:rPr lang="en-US" dirty="0"/>
              <a:t>, its independent contractors, agents, </a:t>
            </a:r>
            <a:r>
              <a:rPr lang="en-US" dirty="0" smtClean="0"/>
              <a:t>employees </a:t>
            </a:r>
            <a:r>
              <a:rPr lang="en-US" dirty="0"/>
              <a:t>or indemnitees against liability for damages arising out of bodily injury to persons or damage to property initiated or proximately caused by or resulting from the negligence of the </a:t>
            </a:r>
            <a:r>
              <a:rPr lang="en-US" dirty="0" err="1"/>
              <a:t>promisee</a:t>
            </a:r>
            <a:r>
              <a:rPr lang="en-US" dirty="0"/>
              <a:t>, its independent contractors, agents, </a:t>
            </a:r>
            <a:r>
              <a:rPr lang="en-US" dirty="0" smtClean="0"/>
              <a:t>employees </a:t>
            </a:r>
            <a:r>
              <a:rPr lang="en-US" dirty="0"/>
              <a:t>or indemnitees is against public policy and is void. Nothing in this section shall prohibit any person from purchasing insurance from an insurance company authorized to do business in the state of Ohio for his own protection or from purchasing a construction bond.</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8</a:t>
            </a:fld>
            <a:endParaRPr lang="en-US" dirty="0"/>
          </a:p>
        </p:txBody>
      </p:sp>
    </p:spTree>
    <p:extLst>
      <p:ext uri="{BB962C8B-B14F-4D97-AF65-F5344CB8AC3E}">
        <p14:creationId xmlns:p14="http://schemas.microsoft.com/office/powerpoint/2010/main" val="656331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 of the </a:t>
            </a:r>
            <a:br>
              <a:rPr lang="en-US" dirty="0" smtClean="0"/>
            </a:br>
            <a:r>
              <a:rPr lang="en-US" dirty="0" smtClean="0"/>
              <a:t>Anti-Indemnity Statute</a:t>
            </a:r>
            <a:endParaRPr lang="en-US" dirty="0"/>
          </a:p>
        </p:txBody>
      </p:sp>
      <p:sp>
        <p:nvSpPr>
          <p:cNvPr id="3" name="Content Placeholder 2"/>
          <p:cNvSpPr>
            <a:spLocks noGrp="1"/>
          </p:cNvSpPr>
          <p:nvPr>
            <p:ph idx="1"/>
          </p:nvPr>
        </p:nvSpPr>
        <p:spPr/>
        <p:txBody>
          <a:bodyPr/>
          <a:lstStyle/>
          <a:p>
            <a:pPr marL="0" indent="0">
              <a:buNone/>
            </a:pPr>
            <a:r>
              <a:rPr lang="en-US" dirty="0"/>
              <a:t>It’s ok to name other parties as additional insureds under construction </a:t>
            </a:r>
            <a:r>
              <a:rPr lang="en-US" dirty="0" smtClean="0"/>
              <a:t>contracts, </a:t>
            </a:r>
            <a:r>
              <a:rPr lang="en-US" dirty="0"/>
              <a:t>but any agreement to indemnify or purchase insurance to indemnify another party for the other party’s own negligence is void. </a:t>
            </a:r>
            <a:r>
              <a:rPr lang="en-US" dirty="0" smtClean="0"/>
              <a:t>A </a:t>
            </a:r>
            <a:r>
              <a:rPr lang="en-US" dirty="0"/>
              <a:t>party can still purchase insurance for any reason, however, </a:t>
            </a:r>
            <a:r>
              <a:rPr lang="en-US" dirty="0" smtClean="0"/>
              <a:t>the </a:t>
            </a:r>
            <a:r>
              <a:rPr lang="en-US" dirty="0"/>
              <a:t>insurance may not </a:t>
            </a:r>
            <a:r>
              <a:rPr lang="en-US" dirty="0" smtClean="0"/>
              <a:t>cover it. It depends </a:t>
            </a:r>
            <a:r>
              <a:rPr lang="en-US" dirty="0"/>
              <a:t>on the language in the policy and in the </a:t>
            </a:r>
            <a:r>
              <a:rPr lang="en-US" dirty="0" smtClean="0"/>
              <a:t>construction </a:t>
            </a:r>
            <a:r>
              <a:rPr lang="en-US" dirty="0"/>
              <a:t>c</a:t>
            </a:r>
            <a:r>
              <a:rPr lang="en-US" dirty="0" smtClean="0"/>
              <a:t>ontract</a:t>
            </a:r>
            <a:r>
              <a:rPr lang="en-US" dirty="0"/>
              <a:t>.</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A277AC-8DC1-49BA-8A2F-0C14281930FD}" type="slidenum">
              <a:rPr lang="en-US" smtClean="0"/>
              <a:pPr/>
              <a:t>9</a:t>
            </a:fld>
            <a:endParaRPr lang="en-US" dirty="0"/>
          </a:p>
        </p:txBody>
      </p:sp>
    </p:spTree>
    <p:extLst>
      <p:ext uri="{BB962C8B-B14F-4D97-AF65-F5344CB8AC3E}">
        <p14:creationId xmlns:p14="http://schemas.microsoft.com/office/powerpoint/2010/main" val="3959010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TotalTime>
  <Words>1408</Words>
  <Application>Microsoft Office PowerPoint</Application>
  <PresentationFormat>On-screen Show (4:3)</PresentationFormat>
  <Paragraphs>142</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   THE LAW OF Ohio Risk Transfer         2018</vt:lpstr>
      <vt:lpstr>Risk Transfer Defined</vt:lpstr>
      <vt:lpstr>History of Risk Transfer</vt:lpstr>
      <vt:lpstr>Insured Contract</vt:lpstr>
      <vt:lpstr>Additional Insured Endorsements</vt:lpstr>
      <vt:lpstr>Points to Consider</vt:lpstr>
      <vt:lpstr>Additional Considerations</vt:lpstr>
      <vt:lpstr>2305.31 Indemnity Agreements  as part of Construction Contract Void</vt:lpstr>
      <vt:lpstr>The Effect of the  Anti-Indemnity Statute</vt:lpstr>
      <vt:lpstr>The One Percent Rule:  “Arising out of”</vt:lpstr>
      <vt:lpstr>The Statute and the  One Percent Rule</vt:lpstr>
      <vt:lpstr>Statue Applies to Construction and Maintenance Only</vt:lpstr>
      <vt:lpstr>PowerPoint Presentation</vt:lpstr>
      <vt:lpstr>ISSUES</vt:lpstr>
      <vt:lpstr>Related Issues</vt:lpstr>
      <vt:lpstr>Workers’ Compensation</vt:lpstr>
      <vt:lpstr>Workers’ Compensation Continued</vt:lpstr>
      <vt:lpstr>PowerPoint Presentation</vt:lpstr>
      <vt:lpstr>ISSUES</vt:lpstr>
      <vt:lpstr>Lexington Ins. Co. v. Dunnwell, LLC</vt:lpstr>
      <vt:lpstr>ISSUES</vt:lpstr>
      <vt:lpstr>Questions?</vt:lpstr>
    </vt:vector>
  </TitlesOfParts>
  <Company>The Cincinnati Insurance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Toni</dc:creator>
  <cp:lastModifiedBy>Neltner, Michael</cp:lastModifiedBy>
  <cp:revision>92</cp:revision>
  <cp:lastPrinted>2012-10-25T14:49:05Z</cp:lastPrinted>
  <dcterms:created xsi:type="dcterms:W3CDTF">2012-10-25T13:29:13Z</dcterms:created>
  <dcterms:modified xsi:type="dcterms:W3CDTF">2018-02-16T14:45:47Z</dcterms:modified>
</cp:coreProperties>
</file>